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45"/>
  </p:notesMasterIdLst>
  <p:sldIdLst>
    <p:sldId id="662" r:id="rId4"/>
    <p:sldId id="490" r:id="rId5"/>
    <p:sldId id="495" r:id="rId6"/>
    <p:sldId id="391" r:id="rId7"/>
    <p:sldId id="609" r:id="rId8"/>
    <p:sldId id="262" r:id="rId9"/>
    <p:sldId id="287" r:id="rId10"/>
    <p:sldId id="699" r:id="rId11"/>
    <p:sldId id="302" r:id="rId12"/>
    <p:sldId id="610" r:id="rId13"/>
    <p:sldId id="309" r:id="rId14"/>
    <p:sldId id="713" r:id="rId15"/>
    <p:sldId id="701" r:id="rId16"/>
    <p:sldId id="710" r:id="rId17"/>
    <p:sldId id="675" r:id="rId18"/>
    <p:sldId id="702" r:id="rId19"/>
    <p:sldId id="703" r:id="rId20"/>
    <p:sldId id="711" r:id="rId21"/>
    <p:sldId id="690" r:id="rId22"/>
    <p:sldId id="700" r:id="rId23"/>
    <p:sldId id="689" r:id="rId24"/>
    <p:sldId id="692" r:id="rId25"/>
    <p:sldId id="688" r:id="rId26"/>
    <p:sldId id="284" r:id="rId27"/>
    <p:sldId id="297" r:id="rId28"/>
    <p:sldId id="695" r:id="rId29"/>
    <p:sldId id="705" r:id="rId30"/>
    <p:sldId id="696" r:id="rId31"/>
    <p:sldId id="422" r:id="rId32"/>
    <p:sldId id="712" r:id="rId33"/>
    <p:sldId id="693" r:id="rId34"/>
    <p:sldId id="714" r:id="rId35"/>
    <p:sldId id="704" r:id="rId36"/>
    <p:sldId id="694" r:id="rId37"/>
    <p:sldId id="715" r:id="rId38"/>
    <p:sldId id="611" r:id="rId39"/>
    <p:sldId id="687" r:id="rId40"/>
    <p:sldId id="258" r:id="rId41"/>
    <p:sldId id="260" r:id="rId42"/>
    <p:sldId id="393" r:id="rId43"/>
    <p:sldId id="659"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showGuides="1">
      <p:cViewPr varScale="1">
        <p:scale>
          <a:sx n="88" d="100"/>
          <a:sy n="88" d="100"/>
        </p:scale>
        <p:origin x="120" y="696"/>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2022/11/22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1041217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30</a:t>
            </a:fld>
            <a:endParaRPr kumimoji="1" lang="ja-JP" altLang="en-US"/>
          </a:p>
        </p:txBody>
      </p:sp>
    </p:spTree>
    <p:extLst>
      <p:ext uri="{BB962C8B-B14F-4D97-AF65-F5344CB8AC3E}">
        <p14:creationId xmlns:p14="http://schemas.microsoft.com/office/powerpoint/2010/main" val="52001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2022/11/22</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2022/11/22</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iarpa.gov/index.php/research-programs#pastresearch"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hyperlink" Target="https://aspr.hhs.gov/" TargetMode="External"/><Relationship Id="rId2" Type="http://schemas.openxmlformats.org/officeDocument/2006/relationships/hyperlink" Target="https://medicalcountermeasures.gov/" TargetMode="Externa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www.hhs.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8" Type="http://schemas.openxmlformats.org/officeDocument/2006/relationships/hyperlink" Target="https://www.clinicaltrials.gov/" TargetMode="External"/><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hyperlink" Target="https://investors.biontech.de/static-files/85900972-a1ba-4701-9380-16d50ef6c71a"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7.jp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6.jp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hyperlink" Target="http://documents1.worldbank.org/curated/en/323311493396993758/pdf/final-report.pdf" TargetMode="External"/><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hyperlink" Target="https://www.cdc.gov/drugresistance/pdf/ar-threats-2013-508.pdf" TargetMode="External"/><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whitehouse.gov/wp-content/uploads/2021/06/ARPA-H-Concept-Paper.pdf" TargetMode="External"/><Relationship Id="rId2" Type="http://schemas.openxmlformats.org/officeDocument/2006/relationships/hyperlink" Target="https://www.whitehouse.gov/wp-content/uploads/2021/09/093021-ARPA-H-Listening-Session-Summary_Final.pdf" TargetMode="External"/><Relationship Id="rId1" Type="http://schemas.openxmlformats.org/officeDocument/2006/relationships/slideLayout" Target="../slideLayouts/slideLayout1.xml"/><Relationship Id="rId5" Type="http://schemas.openxmlformats.org/officeDocument/2006/relationships/hyperlink" Target="https://www.whitehouse.gov/wp-content/uploads/2021/09/092921-ARPA-H-FAQ.pdf" TargetMode="External"/><Relationship Id="rId4" Type="http://schemas.openxmlformats.org/officeDocument/2006/relationships/hyperlink" Target="https://www.whitehouse.gov/wp-content/uploads/2021/06/ARPA-H-Fact-Sheet.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png"/><Relationship Id="rId1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テキスト ボックス 1">
            <a:extLst>
              <a:ext uri="{FF2B5EF4-FFF2-40B4-BE49-F238E27FC236}">
                <a16:creationId xmlns:a16="http://schemas.microsoft.com/office/drawing/2014/main" id="{9AE7B7C2-608A-4BB5-B04D-9629391ED57F}"/>
              </a:ext>
            </a:extLst>
          </p:cNvPr>
          <p:cNvSpPr txBox="1"/>
          <p:nvPr/>
        </p:nvSpPr>
        <p:spPr>
          <a:xfrm>
            <a:off x="-1" y="2541395"/>
            <a:ext cx="12188951" cy="2000548"/>
          </a:xfrm>
          <a:prstGeom prst="rect">
            <a:avLst/>
          </a:prstGeom>
          <a:noFill/>
        </p:spPr>
        <p:txBody>
          <a:bodyPr wrap="square" rtlCol="0">
            <a:spAutoFit/>
          </a:bodyPr>
          <a:lstStyle/>
          <a:p>
            <a:pPr algn="ctr"/>
            <a:r>
              <a:rPr kumimoji="1" lang="ja-JP" altLang="en-US" sz="6000" b="1" dirty="0">
                <a:latin typeface="BIZ UDPゴシック" panose="020B0400000000000000" pitchFamily="50" charset="-128"/>
                <a:ea typeface="BIZ UDPゴシック" panose="020B0400000000000000" pitchFamily="50" charset="-128"/>
              </a:rPr>
              <a:t>ラディカル・イノベーション組織</a:t>
            </a:r>
            <a:endParaRPr kumimoji="1" lang="en-US" altLang="ja-JP" sz="6000" b="1" dirty="0">
              <a:latin typeface="BIZ UDPゴシック" panose="020B0400000000000000" pitchFamily="50" charset="-128"/>
              <a:ea typeface="BIZ UDPゴシック" panose="020B0400000000000000" pitchFamily="50" charset="-128"/>
            </a:endParaRPr>
          </a:p>
          <a:p>
            <a:pPr algn="ctr"/>
            <a:endParaRPr kumimoji="1" lang="en-US" altLang="ja-JP" sz="2400" b="1" dirty="0">
              <a:latin typeface="BIZ UDPゴシック" panose="020B0400000000000000" pitchFamily="50" charset="-128"/>
              <a:ea typeface="BIZ UDPゴシック" panose="020B0400000000000000" pitchFamily="50" charset="-128"/>
            </a:endParaRPr>
          </a:p>
          <a:p>
            <a:pPr algn="ctr"/>
            <a:r>
              <a:rPr lang="ja-JP" altLang="en-US" sz="4000" dirty="0">
                <a:latin typeface="UD デジタル 教科書体 NK-R" panose="02020400000000000000" pitchFamily="18" charset="-128"/>
                <a:ea typeface="UD デジタル 教科書体 NK-R" panose="02020400000000000000" pitchFamily="18" charset="-128"/>
              </a:rPr>
              <a:t>～</a:t>
            </a:r>
            <a:r>
              <a:rPr lang="en-US" altLang="ja-JP" sz="4000" dirty="0">
                <a:latin typeface="UD デジタル 教科書体 NK-R" panose="02020400000000000000" pitchFamily="18" charset="-128"/>
                <a:ea typeface="UD デジタル 教科書体 NK-R" panose="02020400000000000000" pitchFamily="18" charset="-128"/>
              </a:rPr>
              <a:t>DARPA</a:t>
            </a:r>
            <a:r>
              <a:rPr lang="ja-JP" altLang="en-US" sz="4000" dirty="0">
                <a:latin typeface="UD デジタル 教科書体 NK-R" panose="02020400000000000000" pitchFamily="18" charset="-128"/>
                <a:ea typeface="UD デジタル 教科書体 NK-R" panose="02020400000000000000" pitchFamily="18" charset="-128"/>
              </a:rPr>
              <a:t>模倣組織の紹介～</a:t>
            </a:r>
            <a:endParaRPr kumimoji="1" lang="ja-JP" altLang="en-US" sz="4000" dirty="0">
              <a:latin typeface="UD デジタル 教科書体 NK-R" panose="02020400000000000000" pitchFamily="18" charset="-128"/>
              <a:ea typeface="UD デジタル 教科書体 NK-R" panose="02020400000000000000" pitchFamily="18" charset="-128"/>
            </a:endParaRPr>
          </a:p>
        </p:txBody>
      </p:sp>
      <p:sp>
        <p:nvSpPr>
          <p:cNvPr id="3" name="テキスト ボックス 2">
            <a:extLst>
              <a:ext uri="{FF2B5EF4-FFF2-40B4-BE49-F238E27FC236}">
                <a16:creationId xmlns:a16="http://schemas.microsoft.com/office/drawing/2014/main" id="{1DC56B6E-5CAA-4132-8364-E4F7DC09916D}"/>
              </a:ext>
            </a:extLst>
          </p:cNvPr>
          <p:cNvSpPr txBox="1"/>
          <p:nvPr/>
        </p:nvSpPr>
        <p:spPr>
          <a:xfrm>
            <a:off x="794657" y="283029"/>
            <a:ext cx="1349829" cy="369332"/>
          </a:xfrm>
          <a:prstGeom prst="rect">
            <a:avLst/>
          </a:prstGeom>
          <a:noFill/>
        </p:spPr>
        <p:txBody>
          <a:bodyPr wrap="square" rtlCol="0">
            <a:spAutoFit/>
          </a:bodyPr>
          <a:lstStyle/>
          <a:p>
            <a:r>
              <a:rPr lang="ja-JP" altLang="en-US" dirty="0"/>
              <a:t>社内限り</a:t>
            </a:r>
            <a:endParaRPr kumimoji="1" lang="ja-JP" altLang="en-US" dirty="0"/>
          </a:p>
        </p:txBody>
      </p:sp>
      <p:sp>
        <p:nvSpPr>
          <p:cNvPr id="5" name="テキスト ボックス 4">
            <a:extLst>
              <a:ext uri="{FF2B5EF4-FFF2-40B4-BE49-F238E27FC236}">
                <a16:creationId xmlns:a16="http://schemas.microsoft.com/office/drawing/2014/main" id="{86F88F3A-BF8D-459A-A2C9-C8F19A7F59BB}"/>
              </a:ext>
            </a:extLst>
          </p:cNvPr>
          <p:cNvSpPr txBox="1"/>
          <p:nvPr/>
        </p:nvSpPr>
        <p:spPr>
          <a:xfrm>
            <a:off x="4551042" y="5261426"/>
            <a:ext cx="3086863" cy="1169551"/>
          </a:xfrm>
          <a:prstGeom prst="rect">
            <a:avLst/>
          </a:prstGeom>
          <a:noFill/>
        </p:spPr>
        <p:txBody>
          <a:bodyPr wrap="square" rtlCol="0">
            <a:spAutoFit/>
          </a:bodyPr>
          <a:lstStyle/>
          <a:p>
            <a:pPr algn="ctr"/>
            <a:r>
              <a:rPr kumimoji="1" lang="en-US" altLang="ja-JP" sz="1400" dirty="0">
                <a:latin typeface="BIZ UD明朝 Medium" panose="02020500000000000000" pitchFamily="17" charset="-128"/>
                <a:ea typeface="BIZ UD明朝 Medium" panose="02020500000000000000" pitchFamily="17" charset="-128"/>
              </a:rPr>
              <a:t>2022</a:t>
            </a:r>
            <a:r>
              <a:rPr kumimoji="1" lang="ja-JP" altLang="en-US" sz="1400" dirty="0">
                <a:latin typeface="BIZ UD明朝 Medium" panose="02020500000000000000" pitchFamily="17" charset="-128"/>
                <a:ea typeface="BIZ UD明朝 Medium" panose="02020500000000000000" pitchFamily="17" charset="-128"/>
              </a:rPr>
              <a:t>年</a:t>
            </a:r>
            <a:r>
              <a:rPr kumimoji="1" lang="en-US" altLang="ja-JP" sz="1400" dirty="0">
                <a:latin typeface="BIZ UD明朝 Medium" panose="02020500000000000000" pitchFamily="17" charset="-128"/>
                <a:ea typeface="BIZ UD明朝 Medium" panose="02020500000000000000" pitchFamily="17" charset="-128"/>
              </a:rPr>
              <a:t>11</a:t>
            </a:r>
            <a:r>
              <a:rPr kumimoji="1" lang="ja-JP" altLang="en-US" sz="1400" dirty="0">
                <a:latin typeface="BIZ UD明朝 Medium" panose="02020500000000000000" pitchFamily="17" charset="-128"/>
                <a:ea typeface="BIZ UD明朝 Medium" panose="02020500000000000000" pitchFamily="17" charset="-128"/>
              </a:rPr>
              <a:t>月</a:t>
            </a:r>
            <a:r>
              <a:rPr kumimoji="1" lang="en-US" altLang="ja-JP" sz="1400" dirty="0">
                <a:latin typeface="BIZ UD明朝 Medium" panose="02020500000000000000" pitchFamily="17" charset="-128"/>
                <a:ea typeface="BIZ UD明朝 Medium" panose="02020500000000000000" pitchFamily="17" charset="-128"/>
              </a:rPr>
              <a:t>25</a:t>
            </a:r>
            <a:r>
              <a:rPr kumimoji="1" lang="ja-JP" altLang="en-US" sz="1400" dirty="0">
                <a:latin typeface="BIZ UD明朝 Medium" panose="02020500000000000000" pitchFamily="17" charset="-128"/>
                <a:ea typeface="BIZ UD明朝 Medium" panose="02020500000000000000" pitchFamily="17" charset="-128"/>
              </a:rPr>
              <a:t>日</a:t>
            </a:r>
            <a:endParaRPr kumimoji="1" lang="en-US" altLang="ja-JP" sz="1400" dirty="0">
              <a:latin typeface="BIZ UD明朝 Medium" panose="02020500000000000000" pitchFamily="17" charset="-128"/>
              <a:ea typeface="BIZ UD明朝 Medium" panose="02020500000000000000" pitchFamily="17" charset="-128"/>
            </a:endParaRPr>
          </a:p>
          <a:p>
            <a:pPr algn="ctr"/>
            <a:endParaRPr lang="en-US" altLang="ja-JP" sz="1400" dirty="0">
              <a:latin typeface="BIZ UD明朝 Medium" panose="02020500000000000000" pitchFamily="17" charset="-128"/>
              <a:ea typeface="BIZ UD明朝 Medium" panose="02020500000000000000" pitchFamily="17" charset="-128"/>
            </a:endParaRPr>
          </a:p>
          <a:p>
            <a:pPr algn="ctr"/>
            <a:r>
              <a:rPr kumimoji="1" lang="ja-JP" altLang="en-US" sz="1400" dirty="0">
                <a:latin typeface="BIZ UD明朝 Medium" panose="02020500000000000000" pitchFamily="17" charset="-128"/>
                <a:ea typeface="BIZ UD明朝 Medium" panose="02020500000000000000" pitchFamily="17" charset="-128"/>
              </a:rPr>
              <a:t>三井物産戦略研究所</a:t>
            </a:r>
            <a:endParaRPr kumimoji="1" lang="en-US" altLang="ja-JP" sz="1400" dirty="0">
              <a:latin typeface="BIZ UD明朝 Medium" panose="02020500000000000000" pitchFamily="17" charset="-128"/>
              <a:ea typeface="BIZ UD明朝 Medium" panose="02020500000000000000" pitchFamily="17" charset="-128"/>
            </a:endParaRPr>
          </a:p>
          <a:p>
            <a:pPr algn="ctr"/>
            <a:r>
              <a:rPr lang="ja-JP" altLang="en-US" sz="1400" dirty="0">
                <a:latin typeface="BIZ UD明朝 Medium" panose="02020500000000000000" pitchFamily="17" charset="-128"/>
                <a:ea typeface="BIZ UD明朝 Medium" panose="02020500000000000000" pitchFamily="17" charset="-128"/>
              </a:rPr>
              <a:t>技術フォーサイトセンター</a:t>
            </a:r>
            <a:endParaRPr lang="en-US" altLang="ja-JP" sz="1400" dirty="0">
              <a:latin typeface="BIZ UD明朝 Medium" panose="02020500000000000000" pitchFamily="17" charset="-128"/>
              <a:ea typeface="BIZ UD明朝 Medium" panose="02020500000000000000" pitchFamily="17" charset="-128"/>
            </a:endParaRPr>
          </a:p>
          <a:p>
            <a:pPr algn="ctr"/>
            <a:r>
              <a:rPr lang="ja-JP" altLang="en-US" sz="1400" dirty="0">
                <a:latin typeface="BIZ UD明朝 Medium" panose="02020500000000000000" pitchFamily="17" charset="-128"/>
                <a:ea typeface="BIZ UD明朝 Medium" panose="02020500000000000000" pitchFamily="17" charset="-128"/>
              </a:rPr>
              <a:t>阿部</a:t>
            </a:r>
            <a:endParaRPr kumimoji="1" lang="ja-JP" altLang="en-US" sz="1400" dirty="0">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C00000"/>
                </a:solidFill>
                <a:latin typeface="Meiryo UI" panose="020B0604030504040204" pitchFamily="50" charset="-128"/>
                <a:ea typeface="Meiryo UI" panose="020B0604030504040204" pitchFamily="50" charset="-128"/>
              </a:rPr>
              <a:t>２</a:t>
            </a:r>
          </a:p>
        </p:txBody>
      </p:sp>
      <p:sp>
        <p:nvSpPr>
          <p:cNvPr id="3" name="テキスト ボックス 2">
            <a:extLst>
              <a:ext uri="{FF2B5EF4-FFF2-40B4-BE49-F238E27FC236}">
                <a16:creationId xmlns:a16="http://schemas.microsoft.com/office/drawing/2014/main" id="{CD781BA9-62F8-514A-A839-2AE8EE659032}"/>
              </a:ext>
            </a:extLst>
          </p:cNvPr>
          <p:cNvSpPr txBox="1"/>
          <p:nvPr/>
        </p:nvSpPr>
        <p:spPr>
          <a:xfrm>
            <a:off x="0" y="2652191"/>
            <a:ext cx="12192000" cy="15696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9600" b="1" dirty="0">
                <a:solidFill>
                  <a:schemeClr val="accent4">
                    <a:lumMod val="5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IARPA</a:t>
            </a:r>
            <a:endParaRPr kumimoji="1" lang="ja-JP" altLang="en-US" sz="11500" b="1" dirty="0">
              <a:solidFill>
                <a:schemeClr val="accent4">
                  <a:lumMod val="50000"/>
                </a:schemeClr>
              </a:solidFill>
              <a:effectLst>
                <a:outerShdw blurRad="38100" dist="38100" dir="2700000" algn="tl">
                  <a:srgbClr val="000000">
                    <a:alpha val="43137"/>
                  </a:srgbClr>
                </a:outerShdw>
              </a:effectLst>
              <a:latin typeface="Amasis MT Pro Black" panose="02040A04050005020304" pitchFamily="18" charset="0"/>
            </a:endParaRPr>
          </a:p>
        </p:txBody>
      </p:sp>
      <p:sp>
        <p:nvSpPr>
          <p:cNvPr id="5" name="テキスト ボックス 4">
            <a:extLst>
              <a:ext uri="{FF2B5EF4-FFF2-40B4-BE49-F238E27FC236}">
                <a16:creationId xmlns:a16="http://schemas.microsoft.com/office/drawing/2014/main" id="{6E78B0F9-95F2-B353-A842-689B9B6EB4AF}"/>
              </a:ext>
            </a:extLst>
          </p:cNvPr>
          <p:cNvSpPr txBox="1"/>
          <p:nvPr/>
        </p:nvSpPr>
        <p:spPr>
          <a:xfrm>
            <a:off x="0" y="2416671"/>
            <a:ext cx="12192000" cy="369332"/>
          </a:xfrm>
          <a:prstGeom prst="rect">
            <a:avLst/>
          </a:prstGeom>
          <a:noFill/>
        </p:spPr>
        <p:txBody>
          <a:bodyPr wrap="square">
            <a:spAutoFit/>
          </a:bodyPr>
          <a:lstStyle/>
          <a:p>
            <a:pPr algn="ctr"/>
            <a:r>
              <a:rPr kumimoji="1" lang="en-US" altLang="ja-JP" sz="1800" b="1" i="0" kern="1200" dirty="0">
                <a:solidFill>
                  <a:schemeClr val="bg2">
                    <a:lumMod val="25000"/>
                  </a:schemeClr>
                </a:solidFill>
                <a:effectLst/>
                <a:latin typeface="Amasis MT Pro Black" panose="02040A04050005020304" pitchFamily="18" charset="0"/>
              </a:rPr>
              <a:t>Intelligence. Advanced Research Projects Activity</a:t>
            </a:r>
            <a:endParaRPr kumimoji="1" lang="ja-JP" altLang="en-US" b="1" dirty="0">
              <a:solidFill>
                <a:schemeClr val="bg2">
                  <a:lumMod val="25000"/>
                </a:schemeClr>
              </a:solidFill>
              <a:latin typeface="Amasis MT Pro Black" panose="02040A04050005020304" pitchFamily="18" charset="0"/>
              <a:ea typeface="BIZ UDPゴシック" panose="020B0400000000000000" pitchFamily="50" charset="-128"/>
            </a:endParaRPr>
          </a:p>
        </p:txBody>
      </p:sp>
      <p:pic>
        <p:nvPicPr>
          <p:cNvPr id="6" name="Picture 2" descr="分析研究室">
            <a:extLst>
              <a:ext uri="{FF2B5EF4-FFF2-40B4-BE49-F238E27FC236}">
                <a16:creationId xmlns:a16="http://schemas.microsoft.com/office/drawing/2014/main" id="{709EEF00-84A8-4E0A-ADA9-CF8587CCC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56" y="2021029"/>
            <a:ext cx="2811236" cy="281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3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docshape65">
            <a:extLst>
              <a:ext uri="{FF2B5EF4-FFF2-40B4-BE49-F238E27FC236}">
                <a16:creationId xmlns:a16="http://schemas.microsoft.com/office/drawing/2014/main" id="{DDDEF140-7F7D-1CBC-8F5D-CAAD4AE5A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64" y="2071041"/>
            <a:ext cx="4010026" cy="401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docshape66">
            <a:extLst>
              <a:ext uri="{FF2B5EF4-FFF2-40B4-BE49-F238E27FC236}">
                <a16:creationId xmlns:a16="http://schemas.microsoft.com/office/drawing/2014/main" id="{9E66D3B0-A63D-13C7-69E6-9735E1B30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565" y="2779098"/>
            <a:ext cx="574040" cy="57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21">
            <a:extLst>
              <a:ext uri="{FF2B5EF4-FFF2-40B4-BE49-F238E27FC236}">
                <a16:creationId xmlns:a16="http://schemas.microsoft.com/office/drawing/2014/main" id="{7DFCE082-668C-9C15-B675-611A12BE0F55}"/>
              </a:ext>
            </a:extLst>
          </p:cNvPr>
          <p:cNvSpPr txBox="1"/>
          <p:nvPr/>
        </p:nvSpPr>
        <p:spPr>
          <a:xfrm>
            <a:off x="2541438" y="1698635"/>
            <a:ext cx="3610087" cy="307777"/>
          </a:xfrm>
          <a:prstGeom prst="rect">
            <a:avLst/>
          </a:prstGeom>
          <a:noFill/>
        </p:spPr>
        <p:txBody>
          <a:bodyPr wrap="square">
            <a:spAutoFit/>
          </a:bodyPr>
          <a:lstStyle/>
          <a:p>
            <a:pPr algn="ctr"/>
            <a:r>
              <a:rPr lang="en-US" altLang="ja-JP" sz="1400" dirty="0">
                <a:latin typeface="BIZ UDP明朝 Medium" panose="02020500000000000000" pitchFamily="18" charset="-128"/>
                <a:ea typeface="BIZ UDP明朝 Medium" panose="02020500000000000000" pitchFamily="18" charset="-128"/>
              </a:rPr>
              <a:t>Central Intelligence Agency</a:t>
            </a:r>
          </a:p>
        </p:txBody>
      </p:sp>
      <p:sp>
        <p:nvSpPr>
          <p:cNvPr id="24" name="テキスト ボックス 23">
            <a:extLst>
              <a:ext uri="{FF2B5EF4-FFF2-40B4-BE49-F238E27FC236}">
                <a16:creationId xmlns:a16="http://schemas.microsoft.com/office/drawing/2014/main" id="{2E11249B-2412-FE63-7DE9-836E7CC6F318}"/>
              </a:ext>
            </a:extLst>
          </p:cNvPr>
          <p:cNvSpPr txBox="1"/>
          <p:nvPr/>
        </p:nvSpPr>
        <p:spPr>
          <a:xfrm>
            <a:off x="6151525" y="1715922"/>
            <a:ext cx="3261863"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Defense Intelligence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D308EA95-41E4-B776-3940-D7483FA5C13D}"/>
              </a:ext>
            </a:extLst>
          </p:cNvPr>
          <p:cNvSpPr txBox="1"/>
          <p:nvPr/>
        </p:nvSpPr>
        <p:spPr>
          <a:xfrm>
            <a:off x="2001204" y="2381065"/>
            <a:ext cx="2570796" cy="307777"/>
          </a:xfrm>
          <a:prstGeom prst="rect">
            <a:avLst/>
          </a:prstGeom>
          <a:noFill/>
        </p:spPr>
        <p:txBody>
          <a:bodyPr wrap="square">
            <a:spAutoFit/>
          </a:bodyPr>
          <a:lstStyle/>
          <a:p>
            <a:pPr algn="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State</a:t>
            </a:r>
            <a:endParaRPr lang="ja-JP" altLang="en-US" sz="1400"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FA017E7B-C576-377B-2FB5-4D454294159E}"/>
              </a:ext>
            </a:extLst>
          </p:cNvPr>
          <p:cNvSpPr txBox="1"/>
          <p:nvPr/>
        </p:nvSpPr>
        <p:spPr>
          <a:xfrm>
            <a:off x="1571008" y="2909606"/>
            <a:ext cx="2570796" cy="307777"/>
          </a:xfrm>
          <a:prstGeom prst="rect">
            <a:avLst/>
          </a:prstGeom>
          <a:noFill/>
        </p:spPr>
        <p:txBody>
          <a:bodyPr wrap="square">
            <a:spAutoFit/>
          </a:bodyPr>
          <a:lstStyle/>
          <a:p>
            <a:pPr algn="r"/>
            <a:r>
              <a:rPr lang="en-US" altLang="ja-JP" sz="140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 of Energy</a:t>
            </a:r>
            <a:endParaRPr lang="ja-JP" altLang="en-US" sz="1400" dirty="0">
              <a:latin typeface="BIZ UDP明朝 Medium" panose="02020500000000000000" pitchFamily="18" charset="-128"/>
              <a:ea typeface="BIZ UDP明朝 Medium" panose="02020500000000000000" pitchFamily="18" charset="-128"/>
            </a:endParaRPr>
          </a:p>
        </p:txBody>
      </p:sp>
      <p:sp>
        <p:nvSpPr>
          <p:cNvPr id="1026" name="テキスト ボックス 1025">
            <a:extLst>
              <a:ext uri="{FF2B5EF4-FFF2-40B4-BE49-F238E27FC236}">
                <a16:creationId xmlns:a16="http://schemas.microsoft.com/office/drawing/2014/main" id="{AAB2719B-BAA4-E8CD-1327-072A11DD1AB1}"/>
              </a:ext>
            </a:extLst>
          </p:cNvPr>
          <p:cNvSpPr txBox="1"/>
          <p:nvPr/>
        </p:nvSpPr>
        <p:spPr>
          <a:xfrm>
            <a:off x="903642" y="3559485"/>
            <a:ext cx="2961432"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Department of the Treasury</a:t>
            </a:r>
          </a:p>
        </p:txBody>
      </p:sp>
      <p:sp>
        <p:nvSpPr>
          <p:cNvPr id="1036" name="テキスト ボックス 1035">
            <a:extLst>
              <a:ext uri="{FF2B5EF4-FFF2-40B4-BE49-F238E27FC236}">
                <a16:creationId xmlns:a16="http://schemas.microsoft.com/office/drawing/2014/main" id="{2391635C-B9FF-1B07-13B1-3C19DD6A2A75}"/>
              </a:ext>
            </a:extLst>
          </p:cNvPr>
          <p:cNvSpPr txBox="1"/>
          <p:nvPr/>
        </p:nvSpPr>
        <p:spPr>
          <a:xfrm>
            <a:off x="204483" y="4287749"/>
            <a:ext cx="3679506"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Drug Enforcement Administration</a:t>
            </a:r>
            <a:endParaRPr lang="ja-JP" altLang="en-US" sz="1400" dirty="0">
              <a:latin typeface="BIZ UDP明朝 Medium" panose="02020500000000000000" pitchFamily="18" charset="-128"/>
              <a:ea typeface="BIZ UDP明朝 Medium" panose="02020500000000000000" pitchFamily="18" charset="-128"/>
            </a:endParaRPr>
          </a:p>
        </p:txBody>
      </p:sp>
      <p:sp>
        <p:nvSpPr>
          <p:cNvPr id="1038" name="テキスト ボックス 1037">
            <a:extLst>
              <a:ext uri="{FF2B5EF4-FFF2-40B4-BE49-F238E27FC236}">
                <a16:creationId xmlns:a16="http://schemas.microsoft.com/office/drawing/2014/main" id="{447A0035-A5E9-6712-0CC4-E1E99A548A57}"/>
              </a:ext>
            </a:extLst>
          </p:cNvPr>
          <p:cNvSpPr txBox="1"/>
          <p:nvPr/>
        </p:nvSpPr>
        <p:spPr>
          <a:xfrm>
            <a:off x="687690" y="4929949"/>
            <a:ext cx="3414852"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Federal Bureau of Investigation</a:t>
            </a:r>
            <a:endParaRPr lang="ja-JP" altLang="en-US" sz="1400" dirty="0">
              <a:latin typeface="BIZ UDP明朝 Medium" panose="02020500000000000000" pitchFamily="18" charset="-128"/>
              <a:ea typeface="BIZ UDP明朝 Medium" panose="02020500000000000000" pitchFamily="18" charset="-128"/>
            </a:endParaRPr>
          </a:p>
        </p:txBody>
      </p:sp>
      <p:sp>
        <p:nvSpPr>
          <p:cNvPr id="1040" name="テキスト ボックス 1039">
            <a:extLst>
              <a:ext uri="{FF2B5EF4-FFF2-40B4-BE49-F238E27FC236}">
                <a16:creationId xmlns:a16="http://schemas.microsoft.com/office/drawing/2014/main" id="{C8AAB6A1-8BA8-793B-8796-939F52425706}"/>
              </a:ext>
            </a:extLst>
          </p:cNvPr>
          <p:cNvSpPr txBox="1"/>
          <p:nvPr/>
        </p:nvSpPr>
        <p:spPr>
          <a:xfrm>
            <a:off x="1093841" y="5444018"/>
            <a:ext cx="3545784"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Department of Homeland Security</a:t>
            </a:r>
            <a:endParaRPr lang="ja-JP" altLang="en-US" sz="1400" dirty="0">
              <a:latin typeface="BIZ UDP明朝 Medium" panose="02020500000000000000" pitchFamily="18" charset="-128"/>
              <a:ea typeface="BIZ UDP明朝 Medium" panose="02020500000000000000" pitchFamily="18" charset="-128"/>
            </a:endParaRPr>
          </a:p>
        </p:txBody>
      </p:sp>
      <p:sp>
        <p:nvSpPr>
          <p:cNvPr id="1042" name="テキスト ボックス 1041">
            <a:extLst>
              <a:ext uri="{FF2B5EF4-FFF2-40B4-BE49-F238E27FC236}">
                <a16:creationId xmlns:a16="http://schemas.microsoft.com/office/drawing/2014/main" id="{1E611269-1C1E-778D-EC1C-0F1C4A4239A0}"/>
              </a:ext>
            </a:extLst>
          </p:cNvPr>
          <p:cNvSpPr txBox="1"/>
          <p:nvPr/>
        </p:nvSpPr>
        <p:spPr>
          <a:xfrm>
            <a:off x="4141804" y="6092089"/>
            <a:ext cx="1667152" cy="307777"/>
          </a:xfrm>
          <a:prstGeom prst="rect">
            <a:avLst/>
          </a:prstGeom>
          <a:noFill/>
        </p:spPr>
        <p:txBody>
          <a:bodyPr wrap="square">
            <a:spAutoFit/>
          </a:bodyPr>
          <a:lstStyle/>
          <a:p>
            <a:pPr algn="ct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Coast</a:t>
            </a:r>
            <a:r>
              <a:rPr lang="en-US" altLang="ja-JP" sz="1400" spc="-6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Guard</a:t>
            </a:r>
            <a:endParaRPr lang="ja-JP" altLang="en-US" sz="1400" dirty="0">
              <a:latin typeface="BIZ UDP明朝 Medium" panose="02020500000000000000" pitchFamily="18" charset="-128"/>
              <a:ea typeface="BIZ UDP明朝 Medium" panose="02020500000000000000" pitchFamily="18" charset="-128"/>
            </a:endParaRPr>
          </a:p>
        </p:txBody>
      </p:sp>
      <p:sp>
        <p:nvSpPr>
          <p:cNvPr id="1043" name="テキスト ボックス 1042">
            <a:extLst>
              <a:ext uri="{FF2B5EF4-FFF2-40B4-BE49-F238E27FC236}">
                <a16:creationId xmlns:a16="http://schemas.microsoft.com/office/drawing/2014/main" id="{6B4BF0DA-F73B-334C-DFEC-A224C35A2405}"/>
              </a:ext>
            </a:extLst>
          </p:cNvPr>
          <p:cNvSpPr txBox="1"/>
          <p:nvPr/>
        </p:nvSpPr>
        <p:spPr>
          <a:xfrm>
            <a:off x="6013453" y="6102847"/>
            <a:ext cx="1667152" cy="307777"/>
          </a:xfrm>
          <a:prstGeom prst="rect">
            <a:avLst/>
          </a:prstGeom>
          <a:noFill/>
        </p:spPr>
        <p:txBody>
          <a:bodyPr wrap="square">
            <a:spAutoFit/>
          </a:bodyPr>
          <a:lstStyle/>
          <a:p>
            <a:pPr algn="ct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Marine</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Corps</a:t>
            </a:r>
            <a:endParaRPr lang="ja-JP" altLang="en-US" sz="1100" dirty="0">
              <a:latin typeface="BIZ UDP明朝 Medium" panose="02020500000000000000" pitchFamily="18" charset="-128"/>
              <a:ea typeface="BIZ UDP明朝 Medium" panose="02020500000000000000" pitchFamily="18" charset="-128"/>
            </a:endParaRPr>
          </a:p>
        </p:txBody>
      </p:sp>
      <p:sp>
        <p:nvSpPr>
          <p:cNvPr id="1045" name="テキスト ボックス 1044">
            <a:extLst>
              <a:ext uri="{FF2B5EF4-FFF2-40B4-BE49-F238E27FC236}">
                <a16:creationId xmlns:a16="http://schemas.microsoft.com/office/drawing/2014/main" id="{89A8E971-88D5-6FA7-0FDC-8AD1EC960301}"/>
              </a:ext>
            </a:extLst>
          </p:cNvPr>
          <p:cNvSpPr txBox="1"/>
          <p:nvPr/>
        </p:nvSpPr>
        <p:spPr>
          <a:xfrm>
            <a:off x="7232949" y="5454776"/>
            <a:ext cx="1901414" cy="307777"/>
          </a:xfrm>
          <a:prstGeom prst="rect">
            <a:avLst/>
          </a:prstGeom>
          <a:noFill/>
        </p:spPr>
        <p:txBody>
          <a:bodyPr wrap="square">
            <a:spAutoFit/>
          </a:bodyPr>
          <a:lstStyle/>
          <a:p>
            <a:r>
              <a:rPr lang="en-US" altLang="ja-JP" sz="140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Air Force</a:t>
            </a:r>
            <a:endParaRPr lang="ja-JP" altLang="en-US" sz="1400" dirty="0">
              <a:latin typeface="BIZ UDP明朝 Medium" panose="02020500000000000000" pitchFamily="18" charset="-128"/>
              <a:ea typeface="BIZ UDP明朝 Medium" panose="02020500000000000000" pitchFamily="18" charset="-128"/>
            </a:endParaRPr>
          </a:p>
        </p:txBody>
      </p:sp>
      <p:sp>
        <p:nvSpPr>
          <p:cNvPr id="1047" name="テキスト ボックス 1046">
            <a:extLst>
              <a:ext uri="{FF2B5EF4-FFF2-40B4-BE49-F238E27FC236}">
                <a16:creationId xmlns:a16="http://schemas.microsoft.com/office/drawing/2014/main" id="{28FAEB5A-E46D-6FB4-B7D1-6D9D373AB567}"/>
              </a:ext>
            </a:extLst>
          </p:cNvPr>
          <p:cNvSpPr txBox="1"/>
          <p:nvPr/>
        </p:nvSpPr>
        <p:spPr>
          <a:xfrm>
            <a:off x="7702182" y="4929949"/>
            <a:ext cx="3048896" cy="307777"/>
          </a:xfrm>
          <a:prstGeom prst="rect">
            <a:avLst/>
          </a:prstGeom>
          <a:noFill/>
        </p:spPr>
        <p:txBody>
          <a:bodyPr wrap="square">
            <a:spAutoFit/>
          </a:bodyPr>
          <a:lstStyle/>
          <a:p>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the</a:t>
            </a:r>
            <a:r>
              <a:rPr lang="en-US" altLang="ja-JP" sz="1400" spc="-6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Navy </a:t>
            </a:r>
            <a:endParaRPr lang="ja-JP" altLang="en-US" sz="1400" dirty="0">
              <a:latin typeface="BIZ UDP明朝 Medium" panose="02020500000000000000" pitchFamily="18" charset="-128"/>
              <a:ea typeface="BIZ UDP明朝 Medium" panose="02020500000000000000" pitchFamily="18" charset="-128"/>
            </a:endParaRPr>
          </a:p>
        </p:txBody>
      </p:sp>
      <p:sp>
        <p:nvSpPr>
          <p:cNvPr id="1049" name="テキスト ボックス 1048">
            <a:extLst>
              <a:ext uri="{FF2B5EF4-FFF2-40B4-BE49-F238E27FC236}">
                <a16:creationId xmlns:a16="http://schemas.microsoft.com/office/drawing/2014/main" id="{5AC9853A-66AA-20ED-32A2-B34F71DB35FA}"/>
              </a:ext>
            </a:extLst>
          </p:cNvPr>
          <p:cNvSpPr txBox="1"/>
          <p:nvPr/>
        </p:nvSpPr>
        <p:spPr>
          <a:xfrm>
            <a:off x="7978586" y="4260840"/>
            <a:ext cx="2805056" cy="307777"/>
          </a:xfrm>
          <a:prstGeom prst="rect">
            <a:avLst/>
          </a:prstGeom>
          <a:noFill/>
        </p:spPr>
        <p:txBody>
          <a:bodyPr wrap="square">
            <a:spAutoFit/>
          </a:bodyPr>
          <a:lstStyle/>
          <a:p>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Department</a:t>
            </a:r>
            <a:r>
              <a:rPr lang="en-US" altLang="ja-JP" sz="1400" spc="-4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of</a:t>
            </a:r>
            <a:r>
              <a:rPr lang="en-US" altLang="ja-JP" sz="1400" spc="-4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1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the</a:t>
            </a:r>
            <a:r>
              <a:rPr lang="en-US" altLang="ja-JP" sz="1400" spc="-55"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 </a:t>
            </a:r>
            <a:r>
              <a:rPr lang="en-US" altLang="ja-JP" sz="1400" spc="-20" dirty="0">
                <a:solidFill>
                  <a:srgbClr val="424242"/>
                </a:solidFill>
                <a:effectLst/>
                <a:latin typeface="BIZ UDP明朝 Medium" panose="02020500000000000000" pitchFamily="18" charset="-128"/>
                <a:ea typeface="BIZ UDP明朝 Medium" panose="02020500000000000000" pitchFamily="18" charset="-128"/>
                <a:cs typeface="Arial" panose="020B0604020202020204" pitchFamily="34" charset="0"/>
              </a:rPr>
              <a:t>Army</a:t>
            </a:r>
            <a:endParaRPr lang="ja-JP" altLang="en-US" sz="1400" dirty="0">
              <a:latin typeface="BIZ UDP明朝 Medium" panose="02020500000000000000" pitchFamily="18" charset="-128"/>
              <a:ea typeface="BIZ UDP明朝 Medium" panose="02020500000000000000" pitchFamily="18" charset="-128"/>
            </a:endParaRPr>
          </a:p>
        </p:txBody>
      </p:sp>
      <p:sp>
        <p:nvSpPr>
          <p:cNvPr id="1053" name="テキスト ボックス 1052">
            <a:extLst>
              <a:ext uri="{FF2B5EF4-FFF2-40B4-BE49-F238E27FC236}">
                <a16:creationId xmlns:a16="http://schemas.microsoft.com/office/drawing/2014/main" id="{E2C8C24F-58B0-05F9-BD0E-71AFF8C2A44A}"/>
              </a:ext>
            </a:extLst>
          </p:cNvPr>
          <p:cNvSpPr txBox="1"/>
          <p:nvPr/>
        </p:nvSpPr>
        <p:spPr>
          <a:xfrm>
            <a:off x="7967828" y="3576112"/>
            <a:ext cx="3396758"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Reconnaissance Office</a:t>
            </a:r>
            <a:endParaRPr lang="ja-JP" altLang="en-US" sz="1400" dirty="0">
              <a:latin typeface="BIZ UDP明朝 Medium" panose="02020500000000000000" pitchFamily="18" charset="-128"/>
              <a:ea typeface="BIZ UDP明朝 Medium" panose="02020500000000000000" pitchFamily="18" charset="-128"/>
            </a:endParaRPr>
          </a:p>
        </p:txBody>
      </p:sp>
      <p:sp>
        <p:nvSpPr>
          <p:cNvPr id="1055" name="テキスト ボックス 1054">
            <a:extLst>
              <a:ext uri="{FF2B5EF4-FFF2-40B4-BE49-F238E27FC236}">
                <a16:creationId xmlns:a16="http://schemas.microsoft.com/office/drawing/2014/main" id="{6688923E-96EC-A069-4518-ADFF5D5BBA3C}"/>
              </a:ext>
            </a:extLst>
          </p:cNvPr>
          <p:cNvSpPr txBox="1"/>
          <p:nvPr/>
        </p:nvSpPr>
        <p:spPr>
          <a:xfrm>
            <a:off x="7232949" y="2338786"/>
            <a:ext cx="2944961"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Security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1057" name="テキスト ボックス 1056">
            <a:extLst>
              <a:ext uri="{FF2B5EF4-FFF2-40B4-BE49-F238E27FC236}">
                <a16:creationId xmlns:a16="http://schemas.microsoft.com/office/drawing/2014/main" id="{C7F3005C-6035-D521-9BCA-D030F3EBF2C0}"/>
              </a:ext>
            </a:extLst>
          </p:cNvPr>
          <p:cNvSpPr txBox="1"/>
          <p:nvPr/>
        </p:nvSpPr>
        <p:spPr>
          <a:xfrm>
            <a:off x="7712200" y="2890989"/>
            <a:ext cx="4304284"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National Geospatial-Intelligence Agency</a:t>
            </a:r>
            <a:endParaRPr lang="ja-JP" altLang="en-US" sz="1400" dirty="0">
              <a:latin typeface="BIZ UDP明朝 Medium" panose="02020500000000000000" pitchFamily="18" charset="-128"/>
              <a:ea typeface="BIZ UDP明朝 Medium" panose="02020500000000000000" pitchFamily="18" charset="-128"/>
            </a:endParaRPr>
          </a:p>
        </p:txBody>
      </p:sp>
      <p:sp>
        <p:nvSpPr>
          <p:cNvPr id="1059" name="テキスト ボックス 1058">
            <a:extLst>
              <a:ext uri="{FF2B5EF4-FFF2-40B4-BE49-F238E27FC236}">
                <a16:creationId xmlns:a16="http://schemas.microsoft.com/office/drawing/2014/main" id="{3D59FA9B-DED2-14EA-BF30-30CAC1DF42A3}"/>
              </a:ext>
            </a:extLst>
          </p:cNvPr>
          <p:cNvSpPr txBox="1"/>
          <p:nvPr/>
        </p:nvSpPr>
        <p:spPr>
          <a:xfrm>
            <a:off x="0" y="637568"/>
            <a:ext cx="12192000" cy="584775"/>
          </a:xfrm>
          <a:prstGeom prst="rect">
            <a:avLst/>
          </a:prstGeom>
          <a:noFill/>
        </p:spPr>
        <p:txBody>
          <a:bodyPr wrap="square">
            <a:spAutoFit/>
          </a:bodyPr>
          <a:lstStyle/>
          <a:p>
            <a:pPr marL="969010" marR="1050925" algn="ctr">
              <a:spcBef>
                <a:spcPts val="1200"/>
              </a:spcBef>
              <a:spcAft>
                <a:spcPts val="0"/>
              </a:spcAft>
            </a:pPr>
            <a:r>
              <a:rPr lang="en-US" altLang="ja-JP" sz="3200" dirty="0">
                <a:effectLst/>
                <a:latin typeface="Arial Rounded MT Bold" panose="020F0704030504030204" pitchFamily="34" charset="0"/>
                <a:ea typeface="BIZ UDP明朝 Medium" panose="02020500000000000000" pitchFamily="18" charset="-128"/>
              </a:rPr>
              <a:t>National</a:t>
            </a:r>
            <a:r>
              <a:rPr lang="en-US" altLang="ja-JP" sz="3200" spc="-40" dirty="0">
                <a:effectLst/>
                <a:latin typeface="Arial Rounded MT Bold" panose="020F0704030504030204" pitchFamily="34" charset="0"/>
                <a:ea typeface="BIZ UDP明朝 Medium" panose="02020500000000000000" pitchFamily="18" charset="-128"/>
              </a:rPr>
              <a:t> </a:t>
            </a:r>
            <a:r>
              <a:rPr lang="en-US" altLang="ja-JP" sz="3200" spc="-10" dirty="0">
                <a:effectLst/>
                <a:latin typeface="Arial Rounded MT Bold" panose="020F0704030504030204" pitchFamily="34" charset="0"/>
                <a:ea typeface="BIZ UDP明朝 Medium" panose="02020500000000000000" pitchFamily="18" charset="-128"/>
              </a:rPr>
              <a:t>Intelligence</a:t>
            </a:r>
            <a:endParaRPr lang="ja-JP" altLang="ja-JP" sz="2000" dirty="0">
              <a:effectLst/>
              <a:latin typeface="Arial Rounded MT Bold" panose="020F0704030504030204" pitchFamily="34" charset="0"/>
              <a:ea typeface="BIZ UDP明朝 Medium" panose="02020500000000000000" pitchFamily="18" charset="-128"/>
            </a:endParaRPr>
          </a:p>
        </p:txBody>
      </p:sp>
      <p:pic>
        <p:nvPicPr>
          <p:cNvPr id="1060" name="docshape4">
            <a:extLst>
              <a:ext uri="{FF2B5EF4-FFF2-40B4-BE49-F238E27FC236}">
                <a16:creationId xmlns:a16="http://schemas.microsoft.com/office/drawing/2014/main" id="{9C9A21E7-257D-1DC7-A1C9-6D9008EF7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51" y="153789"/>
            <a:ext cx="5020450" cy="115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docshape5">
            <a:extLst>
              <a:ext uri="{FF2B5EF4-FFF2-40B4-BE49-F238E27FC236}">
                <a16:creationId xmlns:a16="http://schemas.microsoft.com/office/drawing/2014/main" id="{A3CA9E96-940C-F0BE-C675-C2AAB67F2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6739" y="94737"/>
            <a:ext cx="1182334" cy="118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テキスト ボックス 24">
            <a:extLst>
              <a:ext uri="{FF2B5EF4-FFF2-40B4-BE49-F238E27FC236}">
                <a16:creationId xmlns:a16="http://schemas.microsoft.com/office/drawing/2014/main" id="{79D2939C-A812-4B54-BF4B-4061C28DD2A8}"/>
              </a:ext>
            </a:extLst>
          </p:cNvPr>
          <p:cNvSpPr txBox="1"/>
          <p:nvPr/>
        </p:nvSpPr>
        <p:spPr>
          <a:xfrm>
            <a:off x="4258625" y="6485664"/>
            <a:ext cx="3635829" cy="369332"/>
          </a:xfrm>
          <a:prstGeom prst="rect">
            <a:avLst/>
          </a:prstGeom>
          <a:noFill/>
        </p:spPr>
        <p:txBody>
          <a:bodyPr wrap="square">
            <a:spAutoFit/>
          </a:bodyPr>
          <a:lstStyle/>
          <a:p>
            <a:r>
              <a:rPr lang="en-US" altLang="ja-JP" b="1" dirty="0">
                <a:solidFill>
                  <a:srgbClr val="C00000"/>
                </a:solidFill>
                <a:latin typeface="BIZ UDP明朝 Medium" panose="02020500000000000000" pitchFamily="18" charset="-128"/>
                <a:ea typeface="BIZ UDP明朝 Medium" panose="02020500000000000000" pitchFamily="18" charset="-128"/>
              </a:rPr>
              <a:t>https://www.iarpa.gov/</a:t>
            </a:r>
            <a:endParaRPr lang="ja-JP" altLang="en-US"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71221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1" name="docshape5">
            <a:extLst>
              <a:ext uri="{FF2B5EF4-FFF2-40B4-BE49-F238E27FC236}">
                <a16:creationId xmlns:a16="http://schemas.microsoft.com/office/drawing/2014/main" id="{A3CA9E96-940C-F0BE-C675-C2AAB67F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8" y="62668"/>
            <a:ext cx="1403232" cy="14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B6BA6715-CE39-413A-AB6B-76AB3C3490A3}"/>
              </a:ext>
            </a:extLst>
          </p:cNvPr>
          <p:cNvPicPr>
            <a:picLocks noChangeAspect="1"/>
          </p:cNvPicPr>
          <p:nvPr/>
        </p:nvPicPr>
        <p:blipFill>
          <a:blip r:embed="rId3"/>
          <a:stretch>
            <a:fillRect/>
          </a:stretch>
        </p:blipFill>
        <p:spPr>
          <a:xfrm>
            <a:off x="0" y="1539304"/>
            <a:ext cx="12192000" cy="5327420"/>
          </a:xfrm>
          <a:prstGeom prst="rect">
            <a:avLst/>
          </a:prstGeom>
        </p:spPr>
      </p:pic>
      <p:pic>
        <p:nvPicPr>
          <p:cNvPr id="2050" name="Picture 2" descr="IARPA Logo">
            <a:extLst>
              <a:ext uri="{FF2B5EF4-FFF2-40B4-BE49-F238E27FC236}">
                <a16:creationId xmlns:a16="http://schemas.microsoft.com/office/drawing/2014/main" id="{57A9E4A7-27DE-4CC4-A00A-A67C52D0A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20" y="51704"/>
            <a:ext cx="15716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FF2A8140-6E1E-4B56-A58A-EA26B87A20A3}"/>
              </a:ext>
            </a:extLst>
          </p:cNvPr>
          <p:cNvSpPr txBox="1"/>
          <p:nvPr/>
        </p:nvSpPr>
        <p:spPr>
          <a:xfrm rot="20692053">
            <a:off x="6568953" y="3472933"/>
            <a:ext cx="3635829" cy="369332"/>
          </a:xfrm>
          <a:prstGeom prst="rect">
            <a:avLst/>
          </a:prstGeom>
          <a:noFill/>
        </p:spPr>
        <p:txBody>
          <a:bodyPr wrap="square">
            <a:spAutoFit/>
          </a:bodyPr>
          <a:lstStyle/>
          <a:p>
            <a:r>
              <a:rPr lang="en-US" altLang="ja-JP" b="1" dirty="0">
                <a:solidFill>
                  <a:srgbClr val="C00000"/>
                </a:solidFill>
                <a:latin typeface="BIZ UDP明朝 Medium" panose="02020500000000000000" pitchFamily="18" charset="-128"/>
                <a:ea typeface="BIZ UDP明朝 Medium" panose="02020500000000000000" pitchFamily="18" charset="-128"/>
              </a:rPr>
              <a:t>https://www.iarpa.gov/</a:t>
            </a:r>
            <a:endParaRPr lang="ja-JP" altLang="en-US"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40687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対角を丸める 5">
            <a:extLst>
              <a:ext uri="{FF2B5EF4-FFF2-40B4-BE49-F238E27FC236}">
                <a16:creationId xmlns:a16="http://schemas.microsoft.com/office/drawing/2014/main" id="{B1CEEDE0-8036-40A1-BF5B-6FF325782151}"/>
              </a:ext>
            </a:extLst>
          </p:cNvPr>
          <p:cNvSpPr/>
          <p:nvPr/>
        </p:nvSpPr>
        <p:spPr>
          <a:xfrm>
            <a:off x="388031" y="3429000"/>
            <a:ext cx="11531826" cy="3048945"/>
          </a:xfrm>
          <a:prstGeom prst="round2DiagRect">
            <a:avLst/>
          </a:prstGeom>
          <a:solidFill>
            <a:schemeClr val="accent4">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dirty="0">
                <a:solidFill>
                  <a:schemeClr val="tx1"/>
                </a:solidFill>
                <a:latin typeface="UD デジタル 教科書体 NK-B" panose="02020700000000000000" pitchFamily="18" charset="-128"/>
                <a:ea typeface="UD デジタル 教科書体 NK-B" panose="02020700000000000000" pitchFamily="18" charset="-128"/>
              </a:rPr>
              <a:t>IARPA Mission</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rPr>
              <a:t>：</a:t>
            </a:r>
            <a:endParaRPr lang="en-US" altLang="ja-JP" sz="2400" dirty="0">
              <a:solidFill>
                <a:schemeClr val="tx1"/>
              </a:solidFill>
              <a:latin typeface="UD デジタル 教科書体 NK-B" panose="02020700000000000000" pitchFamily="18" charset="-128"/>
              <a:ea typeface="UD デジタル 教科書体 NK-B" panose="02020700000000000000" pitchFamily="18" charset="-128"/>
            </a:endParaRPr>
          </a:p>
          <a:p>
            <a:r>
              <a:rPr lang="en-US" altLang="ja-JP" sz="2800" b="1" dirty="0">
                <a:solidFill>
                  <a:schemeClr val="tx1"/>
                </a:solidFill>
                <a:latin typeface="BIZ UDP明朝 Medium" panose="02020500000000000000" pitchFamily="18" charset="-128"/>
                <a:ea typeface="BIZ UDP明朝 Medium" panose="02020500000000000000" pitchFamily="18" charset="-128"/>
              </a:rPr>
              <a:t>IARPA </a:t>
            </a:r>
            <a:r>
              <a:rPr lang="ja-JP" altLang="en-US" sz="2800" b="1" dirty="0">
                <a:solidFill>
                  <a:schemeClr val="tx1"/>
                </a:solidFill>
                <a:latin typeface="BIZ UDP明朝 Medium" panose="02020500000000000000" pitchFamily="18" charset="-128"/>
                <a:ea typeface="BIZ UDP明朝 Medium" panose="02020500000000000000" pitchFamily="18" charset="-128"/>
              </a:rPr>
              <a:t>は、将来の圧倒的なインテリジェンスの優位性のために革新的な技術を提供するハイリスク、ハイ ペイオフの研究を構想し主導します。</a:t>
            </a:r>
          </a:p>
          <a:p>
            <a:r>
              <a:rPr lang="ja-JP" altLang="en-US" sz="3200" dirty="0">
                <a:solidFill>
                  <a:schemeClr val="tx1"/>
                </a:solidFill>
                <a:latin typeface="BIZ UDP明朝 Medium" panose="02020500000000000000" pitchFamily="18" charset="-128"/>
                <a:ea typeface="BIZ UDP明朝 Medium" panose="02020500000000000000" pitchFamily="18" charset="-128"/>
              </a:rPr>
              <a:t>　我々の問題は複雑で学際的。</a:t>
            </a:r>
            <a:endParaRPr lang="en-US" altLang="ja-JP" sz="3200" dirty="0">
              <a:solidFill>
                <a:schemeClr val="tx1"/>
              </a:solidFill>
              <a:latin typeface="BIZ UDP明朝 Medium" panose="02020500000000000000" pitchFamily="18" charset="-128"/>
              <a:ea typeface="BIZ UDP明朝 Medium" panose="02020500000000000000" pitchFamily="18" charset="-128"/>
            </a:endParaRPr>
          </a:p>
          <a:p>
            <a:r>
              <a:rPr lang="ja-JP" altLang="en-US" sz="3200" dirty="0">
                <a:solidFill>
                  <a:schemeClr val="tx1"/>
                </a:solidFill>
                <a:latin typeface="BIZ UDP明朝 Medium" panose="02020500000000000000" pitchFamily="18" charset="-128"/>
                <a:ea typeface="BIZ UDP明朝 Medium" panose="02020500000000000000" pitchFamily="18" charset="-128"/>
              </a:rPr>
              <a:t>　技術的卓越性と技術的真実を重視。</a:t>
            </a:r>
            <a:endParaRPr lang="en-US" altLang="ja-JP" sz="3200" dirty="0">
              <a:solidFill>
                <a:schemeClr val="tx1"/>
              </a:solidFill>
              <a:latin typeface="BIZ UDP明朝 Medium" panose="02020500000000000000" pitchFamily="18" charset="-128"/>
              <a:ea typeface="BIZ UDP明朝 Medium" panose="02020500000000000000" pitchFamily="18" charset="-128"/>
            </a:endParaRPr>
          </a:p>
        </p:txBody>
      </p:sp>
      <p:sp>
        <p:nvSpPr>
          <p:cNvPr id="8" name="正方形/長方形 3">
            <a:extLst>
              <a:ext uri="{FF2B5EF4-FFF2-40B4-BE49-F238E27FC236}">
                <a16:creationId xmlns:a16="http://schemas.microsoft.com/office/drawing/2014/main" id="{D5FA8472-B683-4D83-936A-44F635FD1FCF}"/>
              </a:ext>
            </a:extLst>
          </p:cNvPr>
          <p:cNvSpPr>
            <a:spLocks noChangeArrowheads="1"/>
          </p:cNvSpPr>
          <p:nvPr/>
        </p:nvSpPr>
        <p:spPr bwMode="auto">
          <a:xfrm>
            <a:off x="406399" y="1763642"/>
            <a:ext cx="115134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400" dirty="0">
                <a:latin typeface="Magic R" panose="02030504000101010101" pitchFamily="18" charset="-127"/>
                <a:ea typeface="Meiryo UI" panose="020B0604030504040204" pitchFamily="50" charset="-128"/>
              </a:rPr>
              <a:t>米国の諜報機関の活動支援を目的とした、公募型の研究開発プログラムを遂行する組織。 </a:t>
            </a:r>
            <a:endParaRPr lang="en-US" altLang="ja-JP" sz="2400" dirty="0">
              <a:latin typeface="Magic R" panose="02030504000101010101" pitchFamily="18" charset="-127"/>
              <a:ea typeface="Magic R" panose="02030504000101010101" pitchFamily="18" charset="-127"/>
            </a:endParaRPr>
          </a:p>
          <a:p>
            <a:pPr>
              <a:spcBef>
                <a:spcPct val="0"/>
              </a:spcBef>
              <a:buFontTx/>
              <a:buNone/>
            </a:pPr>
            <a:r>
              <a:rPr lang="en-US" altLang="ja-JP" sz="2400" dirty="0">
                <a:latin typeface="Magic R" panose="02030504000101010101" pitchFamily="18" charset="-127"/>
                <a:ea typeface="Magic R" panose="02030504000101010101" pitchFamily="18" charset="-127"/>
              </a:rPr>
              <a:t>DARPA</a:t>
            </a:r>
            <a:r>
              <a:rPr lang="ja-JP" altLang="en-US" sz="2400" dirty="0">
                <a:latin typeface="Magic R" panose="02030504000101010101" pitchFamily="18" charset="-127"/>
                <a:ea typeface="Meiryo UI" panose="020B0604030504040204" pitchFamily="50" charset="-128"/>
              </a:rPr>
              <a:t>の情報機関版という位置付けで、</a:t>
            </a:r>
            <a:r>
              <a:rPr lang="en-US" altLang="ja-JP" sz="2400" dirty="0">
                <a:latin typeface="Magic R" panose="02030504000101010101" pitchFamily="18" charset="-127"/>
                <a:ea typeface="Magic R" panose="02030504000101010101" pitchFamily="18" charset="-127"/>
              </a:rPr>
              <a:t>DARPA</a:t>
            </a:r>
            <a:r>
              <a:rPr lang="ja-JP" altLang="en-US" sz="2400" dirty="0">
                <a:latin typeface="Magic R" panose="02030504000101010101" pitchFamily="18" charset="-127"/>
                <a:ea typeface="Meiryo UI" panose="020B0604030504040204" pitchFamily="50" charset="-128"/>
              </a:rPr>
              <a:t>同様、プログラムマネージャーが</a:t>
            </a:r>
            <a:r>
              <a:rPr lang="en-US" altLang="ja-JP" sz="2400" dirty="0">
                <a:latin typeface="Magic R" panose="02030504000101010101" pitchFamily="18" charset="-127"/>
                <a:ea typeface="Magic R" panose="02030504000101010101" pitchFamily="18" charset="-127"/>
              </a:rPr>
              <a:t>3</a:t>
            </a:r>
            <a:r>
              <a:rPr lang="ja-JP" altLang="en-US" sz="2400" dirty="0">
                <a:latin typeface="Magic R" panose="02030504000101010101" pitchFamily="18" charset="-127"/>
                <a:ea typeface="Meiryo UI" panose="020B0604030504040204" pitchFamily="50" charset="-128"/>
              </a:rPr>
              <a:t>～</a:t>
            </a:r>
            <a:r>
              <a:rPr lang="en-US" altLang="ja-JP" sz="2400" dirty="0">
                <a:latin typeface="Magic R" panose="02030504000101010101" pitchFamily="18" charset="-127"/>
                <a:ea typeface="Magic R" panose="02030504000101010101" pitchFamily="18" charset="-127"/>
              </a:rPr>
              <a:t>5</a:t>
            </a:r>
            <a:r>
              <a:rPr lang="ja-JP" altLang="en-US" sz="2400" dirty="0">
                <a:latin typeface="Magic R" panose="02030504000101010101" pitchFamily="18" charset="-127"/>
                <a:ea typeface="Meiryo UI" panose="020B0604030504040204" pitchFamily="50" charset="-128"/>
              </a:rPr>
              <a:t>年の任期の間に情報活動のニーズに基づく研究開発プログラムを立ち上げ、ハイリスク・ハイリターンなプログラムを実施する。</a:t>
            </a:r>
            <a:r>
              <a:rPr lang="ja-JP" altLang="en-US" sz="1600" dirty="0">
                <a:latin typeface="Magic R" panose="02030504000101010101" pitchFamily="18" charset="-127"/>
                <a:ea typeface="Meiryo UI" panose="020B0604030504040204" pitchFamily="50" charset="-128"/>
              </a:rPr>
              <a:t>（</a:t>
            </a:r>
            <a:r>
              <a:rPr lang="en-US" altLang="ja-JP" sz="1600" dirty="0">
                <a:latin typeface="Magic R" panose="02030504000101010101" pitchFamily="18" charset="-127"/>
                <a:ea typeface="Magic R" panose="02030504000101010101" pitchFamily="18" charset="-127"/>
                <a:hlinkClick r:id="rId2"/>
              </a:rPr>
              <a:t>https://www.iarpa.gov/index.php/research-programs#pastresearch</a:t>
            </a:r>
            <a:r>
              <a:rPr lang="ja-JP" altLang="en-US" sz="1600" dirty="0">
                <a:latin typeface="Magic R" panose="02030504000101010101" pitchFamily="18" charset="-127"/>
                <a:ea typeface="Meiryo UI" panose="020B0604030504040204" pitchFamily="50" charset="-128"/>
              </a:rPr>
              <a:t>）</a:t>
            </a:r>
          </a:p>
        </p:txBody>
      </p:sp>
      <p:sp>
        <p:nvSpPr>
          <p:cNvPr id="11" name="テキスト ボックス 10">
            <a:extLst>
              <a:ext uri="{FF2B5EF4-FFF2-40B4-BE49-F238E27FC236}">
                <a16:creationId xmlns:a16="http://schemas.microsoft.com/office/drawing/2014/main" id="{F6FB394C-9970-47C7-AAFE-E2FA5BCFB046}"/>
              </a:ext>
            </a:extLst>
          </p:cNvPr>
          <p:cNvSpPr txBox="1"/>
          <p:nvPr/>
        </p:nvSpPr>
        <p:spPr>
          <a:xfrm>
            <a:off x="1469571" y="144724"/>
            <a:ext cx="9568543" cy="584775"/>
          </a:xfrm>
          <a:prstGeom prst="rect">
            <a:avLst/>
          </a:prstGeom>
          <a:solidFill>
            <a:schemeClr val="bg1"/>
          </a:solid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IARPA</a:t>
            </a:r>
            <a:r>
              <a:rPr kumimoji="1" lang="ja-JP" altLang="en-US" sz="3200" b="1" dirty="0">
                <a:latin typeface="Yu Gothic UI" panose="020B0500000000000000" pitchFamily="50" charset="-128"/>
                <a:ea typeface="Yu Gothic UI" panose="020B0500000000000000" pitchFamily="50" charset="-128"/>
              </a:rPr>
              <a:t>（諜報高等研究計画局）</a:t>
            </a:r>
            <a:endParaRPr kumimoji="1" lang="en-US" altLang="ja-JP" sz="1050" b="1" dirty="0">
              <a:latin typeface="Yu Gothic UI" panose="020B0500000000000000" pitchFamily="50" charset="-128"/>
              <a:ea typeface="Yu Gothic UI" panose="020B0500000000000000" pitchFamily="50" charset="-128"/>
            </a:endParaRPr>
          </a:p>
        </p:txBody>
      </p:sp>
      <p:pic>
        <p:nvPicPr>
          <p:cNvPr id="9" name="図 4">
            <a:extLst>
              <a:ext uri="{FF2B5EF4-FFF2-40B4-BE49-F238E27FC236}">
                <a16:creationId xmlns:a16="http://schemas.microsoft.com/office/drawing/2014/main" id="{5F0EE124-E25A-4DDF-8AFA-F450354317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5124" y="729499"/>
            <a:ext cx="6257435" cy="95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ARPA Logo">
            <a:extLst>
              <a:ext uri="{FF2B5EF4-FFF2-40B4-BE49-F238E27FC236}">
                <a16:creationId xmlns:a16="http://schemas.microsoft.com/office/drawing/2014/main" id="{2122831A-821C-40B5-9A4B-0A526704B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3" y="144724"/>
            <a:ext cx="15716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94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89E3FD1-EAA0-471B-A557-6B8D5489EB5D}"/>
              </a:ext>
            </a:extLst>
          </p:cNvPr>
          <p:cNvPicPr>
            <a:picLocks noChangeAspect="1"/>
          </p:cNvPicPr>
          <p:nvPr/>
        </p:nvPicPr>
        <p:blipFill>
          <a:blip r:embed="rId2"/>
          <a:stretch>
            <a:fillRect/>
          </a:stretch>
        </p:blipFill>
        <p:spPr>
          <a:xfrm>
            <a:off x="0" y="0"/>
            <a:ext cx="3968853" cy="6858000"/>
          </a:xfrm>
          <a:prstGeom prst="rect">
            <a:avLst/>
          </a:prstGeom>
        </p:spPr>
      </p:pic>
      <p:pic>
        <p:nvPicPr>
          <p:cNvPr id="6" name="図 5">
            <a:extLst>
              <a:ext uri="{FF2B5EF4-FFF2-40B4-BE49-F238E27FC236}">
                <a16:creationId xmlns:a16="http://schemas.microsoft.com/office/drawing/2014/main" id="{E63E2C02-EAC7-421D-83AB-E8CB5C7C36AB}"/>
              </a:ext>
            </a:extLst>
          </p:cNvPr>
          <p:cNvPicPr>
            <a:picLocks noChangeAspect="1"/>
          </p:cNvPicPr>
          <p:nvPr/>
        </p:nvPicPr>
        <p:blipFill>
          <a:blip r:embed="rId3"/>
          <a:stretch>
            <a:fillRect/>
          </a:stretch>
        </p:blipFill>
        <p:spPr>
          <a:xfrm>
            <a:off x="8027774" y="2477856"/>
            <a:ext cx="4111254" cy="4173310"/>
          </a:xfrm>
          <a:prstGeom prst="rect">
            <a:avLst/>
          </a:prstGeom>
        </p:spPr>
      </p:pic>
      <p:pic>
        <p:nvPicPr>
          <p:cNvPr id="8" name="図 7">
            <a:extLst>
              <a:ext uri="{FF2B5EF4-FFF2-40B4-BE49-F238E27FC236}">
                <a16:creationId xmlns:a16="http://schemas.microsoft.com/office/drawing/2014/main" id="{2178CDD2-0FF9-44FC-9689-CBD0258C050E}"/>
              </a:ext>
            </a:extLst>
          </p:cNvPr>
          <p:cNvPicPr>
            <a:picLocks noChangeAspect="1"/>
          </p:cNvPicPr>
          <p:nvPr/>
        </p:nvPicPr>
        <p:blipFill>
          <a:blip r:embed="rId4"/>
          <a:stretch>
            <a:fillRect/>
          </a:stretch>
        </p:blipFill>
        <p:spPr>
          <a:xfrm>
            <a:off x="3928864" y="2477856"/>
            <a:ext cx="4142454" cy="4173310"/>
          </a:xfrm>
          <a:prstGeom prst="rect">
            <a:avLst/>
          </a:prstGeom>
        </p:spPr>
      </p:pic>
    </p:spTree>
    <p:extLst>
      <p:ext uri="{BB962C8B-B14F-4D97-AF65-F5344CB8AC3E}">
        <p14:creationId xmlns:p14="http://schemas.microsoft.com/office/powerpoint/2010/main" val="192934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10" name="図 9">
            <a:extLst>
              <a:ext uri="{FF2B5EF4-FFF2-40B4-BE49-F238E27FC236}">
                <a16:creationId xmlns:a16="http://schemas.microsoft.com/office/drawing/2014/main" id="{3395294C-1F5B-4B45-82F7-65A7FA7855A5}"/>
              </a:ext>
            </a:extLst>
          </p:cNvPr>
          <p:cNvPicPr>
            <a:picLocks noChangeAspect="1"/>
          </p:cNvPicPr>
          <p:nvPr/>
        </p:nvPicPr>
        <p:blipFill>
          <a:blip r:embed="rId2"/>
          <a:stretch>
            <a:fillRect/>
          </a:stretch>
        </p:blipFill>
        <p:spPr>
          <a:xfrm>
            <a:off x="1165412" y="0"/>
            <a:ext cx="9861176" cy="6858000"/>
          </a:xfrm>
          <a:prstGeom prst="rect">
            <a:avLst/>
          </a:prstGeom>
        </p:spPr>
      </p:pic>
      <p:sp>
        <p:nvSpPr>
          <p:cNvPr id="11" name="テキスト ボックス 10">
            <a:extLst>
              <a:ext uri="{FF2B5EF4-FFF2-40B4-BE49-F238E27FC236}">
                <a16:creationId xmlns:a16="http://schemas.microsoft.com/office/drawing/2014/main" id="{26C36481-8600-4F1C-A203-B6D7B447D3B4}"/>
              </a:ext>
            </a:extLst>
          </p:cNvPr>
          <p:cNvSpPr txBox="1"/>
          <p:nvPr/>
        </p:nvSpPr>
        <p:spPr>
          <a:xfrm rot="2084291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123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4" name="図 3">
            <a:extLst>
              <a:ext uri="{FF2B5EF4-FFF2-40B4-BE49-F238E27FC236}">
                <a16:creationId xmlns:a16="http://schemas.microsoft.com/office/drawing/2014/main" id="{5295D278-0489-431F-A1B4-6552FE6DC53A}"/>
              </a:ext>
            </a:extLst>
          </p:cNvPr>
          <p:cNvPicPr>
            <a:picLocks noChangeAspect="1"/>
          </p:cNvPicPr>
          <p:nvPr/>
        </p:nvPicPr>
        <p:blipFill>
          <a:blip r:embed="rId2"/>
          <a:stretch>
            <a:fillRect/>
          </a:stretch>
        </p:blipFill>
        <p:spPr>
          <a:xfrm>
            <a:off x="1143499" y="0"/>
            <a:ext cx="9905001" cy="6858000"/>
          </a:xfrm>
          <a:prstGeom prst="rect">
            <a:avLst/>
          </a:prstGeom>
        </p:spPr>
      </p:pic>
      <p:sp>
        <p:nvSpPr>
          <p:cNvPr id="6" name="テキスト ボックス 5">
            <a:extLst>
              <a:ext uri="{FF2B5EF4-FFF2-40B4-BE49-F238E27FC236}">
                <a16:creationId xmlns:a16="http://schemas.microsoft.com/office/drawing/2014/main" id="{F0D76F6B-71E4-4313-B998-323A292B7766}"/>
              </a:ext>
            </a:extLst>
          </p:cNvPr>
          <p:cNvSpPr txBox="1"/>
          <p:nvPr/>
        </p:nvSpPr>
        <p:spPr>
          <a:xfrm rot="2084291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55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〇</a:t>
            </a:r>
            <a:endParaRPr kumimoji="1" lang="en-US" altLang="ja-JP" sz="1050" b="1" dirty="0">
              <a:latin typeface="Yu Gothic UI" panose="020B0500000000000000" pitchFamily="50" charset="-128"/>
              <a:ea typeface="Yu Gothic UI" panose="020B0500000000000000" pitchFamily="50" charset="-128"/>
            </a:endParaRPr>
          </a:p>
        </p:txBody>
      </p:sp>
      <p:pic>
        <p:nvPicPr>
          <p:cNvPr id="7" name="図 6">
            <a:extLst>
              <a:ext uri="{FF2B5EF4-FFF2-40B4-BE49-F238E27FC236}">
                <a16:creationId xmlns:a16="http://schemas.microsoft.com/office/drawing/2014/main" id="{1C235802-7512-40A3-9CED-D34D884663A3}"/>
              </a:ext>
            </a:extLst>
          </p:cNvPr>
          <p:cNvPicPr>
            <a:picLocks noChangeAspect="1"/>
          </p:cNvPicPr>
          <p:nvPr/>
        </p:nvPicPr>
        <p:blipFill>
          <a:blip r:embed="rId2"/>
          <a:stretch>
            <a:fillRect/>
          </a:stretch>
        </p:blipFill>
        <p:spPr>
          <a:xfrm>
            <a:off x="1251155" y="0"/>
            <a:ext cx="9689690" cy="6858000"/>
          </a:xfrm>
          <a:prstGeom prst="rect">
            <a:avLst/>
          </a:prstGeom>
        </p:spPr>
      </p:pic>
      <p:sp>
        <p:nvSpPr>
          <p:cNvPr id="9" name="テキスト ボックス 8">
            <a:extLst>
              <a:ext uri="{FF2B5EF4-FFF2-40B4-BE49-F238E27FC236}">
                <a16:creationId xmlns:a16="http://schemas.microsoft.com/office/drawing/2014/main" id="{FE674283-21F3-4DDE-94D1-DB7599C05430}"/>
              </a:ext>
            </a:extLst>
          </p:cNvPr>
          <p:cNvSpPr txBox="1"/>
          <p:nvPr/>
        </p:nvSpPr>
        <p:spPr>
          <a:xfrm rot="20842916">
            <a:off x="451757" y="3130621"/>
            <a:ext cx="11288485"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https://www.iarpa.gov/research-programs?office_name=collection&amp;sortby=asc&amp;scroll_position=0</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2325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6F03D0D-4CA8-4ED9-ACCD-8A4A35AECC6F}"/>
              </a:ext>
            </a:extLst>
          </p:cNvPr>
          <p:cNvPicPr>
            <a:picLocks noChangeAspect="1"/>
          </p:cNvPicPr>
          <p:nvPr/>
        </p:nvPicPr>
        <p:blipFill>
          <a:blip r:embed="rId2"/>
          <a:stretch>
            <a:fillRect/>
          </a:stretch>
        </p:blipFill>
        <p:spPr>
          <a:xfrm>
            <a:off x="1532667" y="0"/>
            <a:ext cx="9126665" cy="6858000"/>
          </a:xfrm>
          <a:prstGeom prst="rect">
            <a:avLst/>
          </a:prstGeom>
        </p:spPr>
      </p:pic>
      <p:sp>
        <p:nvSpPr>
          <p:cNvPr id="8" name="テキスト ボックス 7">
            <a:extLst>
              <a:ext uri="{FF2B5EF4-FFF2-40B4-BE49-F238E27FC236}">
                <a16:creationId xmlns:a16="http://schemas.microsoft.com/office/drawing/2014/main" id="{C5921735-6C92-4447-9C4B-C6842EE6A998}"/>
              </a:ext>
            </a:extLst>
          </p:cNvPr>
          <p:cNvSpPr txBox="1"/>
          <p:nvPr/>
        </p:nvSpPr>
        <p:spPr>
          <a:xfrm>
            <a:off x="3865550" y="6412077"/>
            <a:ext cx="6098240" cy="338554"/>
          </a:xfrm>
          <a:prstGeom prst="rect">
            <a:avLst/>
          </a:prstGeom>
          <a:noFill/>
        </p:spPr>
        <p:txBody>
          <a:bodyPr wrap="square">
            <a:spAutoFit/>
          </a:bodyPr>
          <a:lstStyle/>
          <a:p>
            <a:pPr algn="ctr"/>
            <a:r>
              <a:rPr lang="en-US" altLang="ja-JP" sz="1600" b="1" dirty="0">
                <a:solidFill>
                  <a:srgbClr val="C00000"/>
                </a:solidFill>
                <a:latin typeface="BIZ UDP明朝 Medium" panose="02020500000000000000" pitchFamily="18" charset="-128"/>
                <a:ea typeface="BIZ UDP明朝 Medium" panose="02020500000000000000" pitchFamily="18" charset="-128"/>
              </a:rPr>
              <a:t>https://www.dni.gov/index.php/gt2040-home</a:t>
            </a:r>
            <a:endParaRPr lang="ja-JP" altLang="en-US" sz="1600"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4157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lang="ja-JP" altLang="en-US" sz="41200" b="1" dirty="0">
                <a:solidFill>
                  <a:schemeClr val="bg2">
                    <a:lumMod val="50000"/>
                  </a:schemeClr>
                </a:solidFill>
                <a:latin typeface="Meiryo UI" panose="020B0604030504040204" pitchFamily="50" charset="-128"/>
                <a:ea typeface="Meiryo UI" panose="020B0604030504040204" pitchFamily="50" charset="-128"/>
              </a:rPr>
              <a:t>３</a:t>
            </a:r>
            <a:endParaRPr kumimoji="1" lang="ja-JP" altLang="en-US" sz="41200" b="1" dirty="0">
              <a:solidFill>
                <a:schemeClr val="bg2">
                  <a:lumMod val="50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chemeClr val="accent2">
                    <a:lumMod val="75000"/>
                  </a:schemeClr>
                </a:solidFill>
                <a:effectLst>
                  <a:outerShdw blurRad="38100" dist="38100" dir="2700000" algn="tl">
                    <a:srgbClr val="000000">
                      <a:alpha val="43137"/>
                    </a:srgbClr>
                  </a:outerShdw>
                </a:effectLst>
                <a:latin typeface="Amasis MT Pro Black" panose="02040A04050005020304" pitchFamily="18" charset="0"/>
              </a:rPr>
              <a:t>BARDA</a:t>
            </a:r>
            <a:endParaRPr kumimoji="1" lang="ja-JP" altLang="en-US" sz="11500" b="1" dirty="0">
              <a:solidFill>
                <a:schemeClr val="accent2">
                  <a:lumMod val="75000"/>
                </a:schemeClr>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1" y="2507228"/>
            <a:ext cx="12191999" cy="400110"/>
          </a:xfrm>
          <a:prstGeom prst="rect">
            <a:avLst/>
          </a:prstGeom>
          <a:noFill/>
        </p:spPr>
        <p:txBody>
          <a:bodyPr wrap="square">
            <a:spAutoFit/>
          </a:bodyPr>
          <a:lstStyle/>
          <a:p>
            <a:pPr algn="ctr"/>
            <a:r>
              <a:rPr lang="en-US" altLang="ja-JP" sz="2000" dirty="0">
                <a:solidFill>
                  <a:schemeClr val="bg1">
                    <a:lumMod val="75000"/>
                  </a:schemeClr>
                </a:solidFill>
                <a:effectLst/>
                <a:latin typeface="Cooper Black" panose="0208090404030B020404" pitchFamily="18" charset="0"/>
                <a:ea typeface="Gill Sans MT" panose="020B0502020104020203" pitchFamily="34" charset="0"/>
                <a:cs typeface="Gill Sans MT" panose="020B0502020104020203" pitchFamily="34" charset="0"/>
              </a:rPr>
              <a:t>Biomedical Advanced Research and Development Authority</a:t>
            </a:r>
            <a:endParaRPr kumimoji="1" lang="ja-JP" altLang="en-US" sz="2800" dirty="0">
              <a:solidFill>
                <a:schemeClr val="bg1">
                  <a:lumMod val="75000"/>
                </a:schemeClr>
              </a:solidFill>
              <a:latin typeface="Cooper Black" panose="0208090404030B020404" pitchFamily="18" charset="0"/>
              <a:ea typeface="BIZ UDPゴシック" panose="020B0400000000000000" pitchFamily="50" charset="-128"/>
              <a:cs typeface="Aharoni" panose="02010803020104030203" pitchFamily="2" charset="-79"/>
            </a:endParaRPr>
          </a:p>
        </p:txBody>
      </p:sp>
    </p:spTree>
    <p:extLst>
      <p:ext uri="{BB962C8B-B14F-4D97-AF65-F5344CB8AC3E}">
        <p14:creationId xmlns:p14="http://schemas.microsoft.com/office/powerpoint/2010/main" val="114595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434189" y="83922"/>
            <a:ext cx="11264628" cy="646331"/>
          </a:xfrm>
          <a:prstGeom prst="rect">
            <a:avLst/>
          </a:prstGeom>
          <a:noFill/>
        </p:spPr>
        <p:txBody>
          <a:bodyPr wrap="square">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cs typeface="72 Black" panose="020B0A04030603020204" pitchFamily="34" charset="0"/>
              </a:rPr>
              <a:t>最後に</a:t>
            </a:r>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cs typeface="72 Black" panose="020B0A04030603020204" pitchFamily="34" charset="0"/>
              </a:rPr>
              <a:t>アンケートへご協力をお願い致します！</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89403" y="2591268"/>
            <a:ext cx="2435986" cy="26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D48E7200-F58C-4779-AC84-7738C699EDEF}"/>
              </a:ext>
            </a:extLst>
          </p:cNvPr>
          <p:cNvSpPr txBox="1"/>
          <p:nvPr/>
        </p:nvSpPr>
        <p:spPr>
          <a:xfrm rot="20663058">
            <a:off x="9441077" y="2526890"/>
            <a:ext cx="1032387" cy="307777"/>
          </a:xfrm>
          <a:prstGeom prst="rect">
            <a:avLst/>
          </a:prstGeom>
          <a:noFill/>
        </p:spPr>
        <p:txBody>
          <a:bodyPr wrap="square" rtlCol="0">
            <a:spAutoFit/>
          </a:bodyPr>
          <a:lstStyle/>
          <a:p>
            <a:r>
              <a:rPr kumimoji="1" lang="ja-JP" altLang="en-US" sz="1400" dirty="0">
                <a:latin typeface="BIZ UDゴシック" panose="020B0400000000000000" pitchFamily="49" charset="-128"/>
                <a:ea typeface="BIZ UDゴシック" panose="020B0400000000000000" pitchFamily="49" charset="-128"/>
              </a:rPr>
              <a:t>ぽちっ！</a:t>
            </a:r>
            <a:endParaRPr kumimoji="1" lang="ja-JP" altLang="en-US" dirty="0">
              <a:latin typeface="BIZ UDゴシック" panose="020B0400000000000000" pitchFamily="49" charset="-128"/>
              <a:ea typeface="BIZ UDゴシック" panose="020B0400000000000000" pitchFamily="49" charset="-128"/>
            </a:endParaRPr>
          </a:p>
        </p:txBody>
      </p:sp>
      <p:pic>
        <p:nvPicPr>
          <p:cNvPr id="5" name="図 4" descr="QR コード&#10;&#10;自動的に生成された説明">
            <a:extLst>
              <a:ext uri="{FF2B5EF4-FFF2-40B4-BE49-F238E27FC236}">
                <a16:creationId xmlns:a16="http://schemas.microsoft.com/office/drawing/2014/main" id="{19CCD07D-6571-42B0-9BCE-04D4FDBBD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470" y="730253"/>
            <a:ext cx="5715000" cy="5715000"/>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（生物医学先端研究開発機構）</a:t>
            </a:r>
            <a:endParaRPr kumimoji="1" lang="en-US" altLang="ja-JP" sz="1050" b="1" dirty="0">
              <a:latin typeface="Yu Gothic UI" panose="020B0500000000000000" pitchFamily="50" charset="-128"/>
              <a:ea typeface="Yu Gothic UI" panose="020B0500000000000000" pitchFamily="50" charset="-128"/>
            </a:endParaRPr>
          </a:p>
        </p:txBody>
      </p:sp>
      <p:sp>
        <p:nvSpPr>
          <p:cNvPr id="6" name="四角形: 対角を丸める 5">
            <a:extLst>
              <a:ext uri="{FF2B5EF4-FFF2-40B4-BE49-F238E27FC236}">
                <a16:creationId xmlns:a16="http://schemas.microsoft.com/office/drawing/2014/main" id="{B1CEEDE0-8036-40A1-BF5B-6FF325782151}"/>
              </a:ext>
            </a:extLst>
          </p:cNvPr>
          <p:cNvSpPr/>
          <p:nvPr/>
        </p:nvSpPr>
        <p:spPr>
          <a:xfrm>
            <a:off x="388032" y="1316226"/>
            <a:ext cx="11422968" cy="3048945"/>
          </a:xfrm>
          <a:prstGeom prst="round2Diag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2004</a:t>
            </a:r>
            <a:r>
              <a:rPr lang="ja-JP" altLang="en-US" dirty="0">
                <a:solidFill>
                  <a:schemeClr val="tx1"/>
                </a:solidFill>
                <a:latin typeface="BIZ UDPゴシック" panose="020B0400000000000000" pitchFamily="50" charset="-128"/>
                <a:ea typeface="BIZ UDPゴシック" panose="020B0400000000000000" pitchFamily="50" charset="-128"/>
              </a:rPr>
              <a:t>年</a:t>
            </a:r>
            <a:r>
              <a:rPr lang="en-US" altLang="ja-JP" dirty="0">
                <a:solidFill>
                  <a:schemeClr val="tx1"/>
                </a:solidFill>
                <a:latin typeface="BIZ UDPゴシック" panose="020B0400000000000000" pitchFamily="50" charset="-128"/>
                <a:ea typeface="BIZ UDPゴシック" panose="020B0400000000000000" pitchFamily="50" charset="-128"/>
              </a:rPr>
              <a:t>7</a:t>
            </a:r>
            <a:r>
              <a:rPr lang="ja-JP" altLang="en-US" dirty="0">
                <a:solidFill>
                  <a:schemeClr val="tx1"/>
                </a:solidFill>
                <a:latin typeface="BIZ UDPゴシック" panose="020B0400000000000000" pitchFamily="50" charset="-128"/>
                <a:ea typeface="BIZ UDPゴシック" panose="020B0400000000000000" pitchFamily="50" charset="-128"/>
              </a:rPr>
              <a:t>月、</a:t>
            </a:r>
            <a:r>
              <a:rPr lang="en-US" altLang="ja-JP" dirty="0">
                <a:solidFill>
                  <a:schemeClr val="tx1"/>
                </a:solidFill>
                <a:latin typeface="BIZ UDPゴシック" panose="020B0400000000000000" pitchFamily="50" charset="-128"/>
                <a:ea typeface="BIZ UDPゴシック" panose="020B0400000000000000" pitchFamily="50" charset="-128"/>
              </a:rPr>
              <a:t>Project </a:t>
            </a:r>
            <a:r>
              <a:rPr lang="en-US" altLang="ja-JP" dirty="0" err="1">
                <a:solidFill>
                  <a:schemeClr val="tx1"/>
                </a:solidFill>
                <a:latin typeface="BIZ UDPゴシック" panose="020B0400000000000000" pitchFamily="50" charset="-128"/>
                <a:ea typeface="BIZ UDPゴシック" panose="020B0400000000000000" pitchFamily="50" charset="-128"/>
              </a:rPr>
              <a:t>BioShield</a:t>
            </a:r>
            <a:r>
              <a:rPr lang="en-US" altLang="ja-JP" dirty="0">
                <a:solidFill>
                  <a:schemeClr val="tx1"/>
                </a:solidFill>
                <a:latin typeface="BIZ UDPゴシック" panose="020B0400000000000000" pitchFamily="50" charset="-128"/>
                <a:ea typeface="BIZ UDPゴシック" panose="020B0400000000000000" pitchFamily="50" charset="-128"/>
              </a:rPr>
              <a:t> Act </a:t>
            </a:r>
            <a:r>
              <a:rPr lang="ja-JP" altLang="en-US" dirty="0">
                <a:solidFill>
                  <a:schemeClr val="tx1"/>
                </a:solidFill>
                <a:latin typeface="BIZ UDPゴシック" panose="020B0400000000000000" pitchFamily="50" charset="-128"/>
                <a:ea typeface="BIZ UDPゴシック" panose="020B0400000000000000" pitchFamily="50" charset="-128"/>
              </a:rPr>
              <a:t>が署名され、</a:t>
            </a:r>
            <a:r>
              <a:rPr lang="en-US" altLang="ja-JP" dirty="0">
                <a:solidFill>
                  <a:schemeClr val="tx1"/>
                </a:solidFill>
                <a:latin typeface="BIZ UDPゴシック" panose="020B0400000000000000" pitchFamily="50" charset="-128"/>
                <a:ea typeface="BIZ UDPゴシック" panose="020B0400000000000000" pitchFamily="50" charset="-128"/>
              </a:rPr>
              <a:t>CBRN</a:t>
            </a:r>
            <a:r>
              <a:rPr lang="ja-JP" altLang="en-US" dirty="0">
                <a:solidFill>
                  <a:schemeClr val="tx1"/>
                </a:solidFill>
                <a:latin typeface="BIZ UDPゴシック" panose="020B0400000000000000" pitchFamily="50" charset="-128"/>
                <a:ea typeface="BIZ UDPゴシック" panose="020B0400000000000000" pitchFamily="50" charset="-128"/>
              </a:rPr>
              <a:t>（化学（</a:t>
            </a:r>
            <a:r>
              <a:rPr lang="en-US" altLang="ja-JP" dirty="0">
                <a:solidFill>
                  <a:schemeClr val="tx1"/>
                </a:solidFill>
                <a:latin typeface="BIZ UDPゴシック" panose="020B0400000000000000" pitchFamily="50" charset="-128"/>
                <a:ea typeface="BIZ UDPゴシック" panose="020B0400000000000000" pitchFamily="50" charset="-128"/>
              </a:rPr>
              <a:t>chemical</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生物（</a:t>
            </a:r>
            <a:r>
              <a:rPr lang="en-US" altLang="ja-JP" dirty="0">
                <a:solidFill>
                  <a:schemeClr val="tx1"/>
                </a:solidFill>
                <a:latin typeface="BIZ UDPゴシック" panose="020B0400000000000000" pitchFamily="50" charset="-128"/>
                <a:ea typeface="BIZ UDPゴシック" panose="020B0400000000000000" pitchFamily="50" charset="-128"/>
              </a:rPr>
              <a:t>biological</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放射線（</a:t>
            </a:r>
            <a:r>
              <a:rPr lang="en-US" altLang="ja-JP" dirty="0">
                <a:solidFill>
                  <a:schemeClr val="tx1"/>
                </a:solidFill>
                <a:latin typeface="BIZ UDPゴシック" panose="020B0400000000000000" pitchFamily="50" charset="-128"/>
                <a:ea typeface="BIZ UDPゴシック" panose="020B0400000000000000" pitchFamily="50" charset="-128"/>
              </a:rPr>
              <a:t>radiological</a:t>
            </a:r>
            <a:r>
              <a:rPr lang="ja-JP" altLang="en-US" dirty="0">
                <a:solidFill>
                  <a:schemeClr val="tx1"/>
                </a:solidFill>
                <a:latin typeface="BIZ UDPゴシック" panose="020B0400000000000000" pitchFamily="50" charset="-128"/>
                <a:ea typeface="BIZ UDPゴシック" panose="020B0400000000000000" pitchFamily="50" charset="-128"/>
              </a:rPr>
              <a:t>）、核（</a:t>
            </a:r>
            <a:r>
              <a:rPr lang="en-US" altLang="ja-JP" dirty="0">
                <a:solidFill>
                  <a:schemeClr val="tx1"/>
                </a:solidFill>
                <a:latin typeface="BIZ UDPゴシック" panose="020B0400000000000000" pitchFamily="50" charset="-128"/>
                <a:ea typeface="BIZ UDPゴシック" panose="020B0400000000000000" pitchFamily="50" charset="-128"/>
              </a:rPr>
              <a:t>nuclear</a:t>
            </a:r>
            <a:r>
              <a:rPr lang="ja-JP" altLang="en-US" dirty="0">
                <a:solidFill>
                  <a:schemeClr val="tx1"/>
                </a:solidFill>
                <a:latin typeface="BIZ UDPゴシック" panose="020B0400000000000000" pitchFamily="50" charset="-128"/>
                <a:ea typeface="BIZ UDPゴシック" panose="020B0400000000000000" pitchFamily="50" charset="-128"/>
              </a:rPr>
              <a:t>））に関するテロ事件などの公衆衛生上の緊急事態時に用いる医療対策品の開発、購入、備蓄のため、企業へのインセンティブを根本的に強化することを決定。</a:t>
            </a:r>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背景には、９．１１以降の炭疽菌テロなどを未然に防止できなかったなど</a:t>
            </a:r>
            <a:r>
              <a:rPr lang="en-US" altLang="ja-JP" dirty="0">
                <a:solidFill>
                  <a:schemeClr val="tx1"/>
                </a:solidFill>
                <a:latin typeface="BIZ UDPゴシック" panose="020B0400000000000000" pitchFamily="50" charset="-128"/>
                <a:ea typeface="BIZ UDPゴシック" panose="020B0400000000000000" pitchFamily="50" charset="-128"/>
              </a:rPr>
              <a:t>NBC</a:t>
            </a:r>
            <a:r>
              <a:rPr lang="ja-JP" altLang="en-US" dirty="0">
                <a:solidFill>
                  <a:schemeClr val="tx1"/>
                </a:solidFill>
                <a:latin typeface="BIZ UDPゴシック" panose="020B0400000000000000" pitchFamily="50" charset="-128"/>
                <a:ea typeface="BIZ UDPゴシック" panose="020B0400000000000000" pitchFamily="50" charset="-128"/>
              </a:rPr>
              <a:t>テロ事案の発生がある。</a:t>
            </a:r>
            <a:endParaRPr lang="en-US" altLang="ja-JP" dirty="0">
              <a:solidFill>
                <a:schemeClr val="tx1"/>
              </a:solidFill>
              <a:latin typeface="BIZ UDPゴシック" panose="020B0400000000000000" pitchFamily="50" charset="-128"/>
              <a:ea typeface="BIZ UDPゴシック" panose="020B0400000000000000" pitchFamily="50" charset="-128"/>
            </a:endParaRPr>
          </a:p>
          <a:p>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2006</a:t>
            </a:r>
            <a:r>
              <a:rPr lang="ja-JP" altLang="en-US" dirty="0">
                <a:solidFill>
                  <a:schemeClr val="tx1"/>
                </a:solidFill>
                <a:latin typeface="BIZ UDPゴシック" panose="020B0400000000000000" pitchFamily="50" charset="-128"/>
                <a:ea typeface="BIZ UDPゴシック" panose="020B0400000000000000" pitchFamily="50" charset="-128"/>
              </a:rPr>
              <a:t>年 </a:t>
            </a:r>
            <a:r>
              <a:rPr lang="en-US" altLang="ja-JP" dirty="0">
                <a:solidFill>
                  <a:schemeClr val="tx1"/>
                </a:solidFill>
                <a:latin typeface="BIZ UDPゴシック" panose="020B0400000000000000" pitchFamily="50" charset="-128"/>
                <a:ea typeface="BIZ UDPゴシック" panose="020B0400000000000000" pitchFamily="50" charset="-128"/>
              </a:rPr>
              <a:t>Pandemic All Hazards Preparedness Act</a:t>
            </a:r>
            <a:r>
              <a:rPr lang="ja-JP" altLang="en-US" dirty="0">
                <a:solidFill>
                  <a:schemeClr val="tx1"/>
                </a:solidFill>
                <a:latin typeface="BIZ UDPゴシック" panose="020B0400000000000000" pitchFamily="50" charset="-128"/>
                <a:ea typeface="BIZ UDPゴシック" panose="020B0400000000000000" pitchFamily="50" charset="-128"/>
              </a:rPr>
              <a:t>により、</a:t>
            </a:r>
            <a:r>
              <a:rPr lang="en-US" altLang="ja-JP" dirty="0">
                <a:solidFill>
                  <a:schemeClr val="tx1"/>
                </a:solidFill>
                <a:latin typeface="BIZ UDPゴシック" panose="020B0400000000000000" pitchFamily="50" charset="-128"/>
                <a:ea typeface="BIZ UDPゴシック" panose="020B0400000000000000" pitchFamily="50" charset="-128"/>
              </a:rPr>
              <a:t>CBRN</a:t>
            </a:r>
            <a:r>
              <a:rPr lang="ja-JP" altLang="en-US" dirty="0">
                <a:solidFill>
                  <a:schemeClr val="tx1"/>
                </a:solidFill>
                <a:latin typeface="BIZ UDPゴシック" panose="020B0400000000000000" pitchFamily="50" charset="-128"/>
                <a:ea typeface="BIZ UDPゴシック" panose="020B0400000000000000" pitchFamily="50" charset="-128"/>
              </a:rPr>
              <a:t>の脅威、パンデミックインフルエンザ、新興感染症に対する医療対策の高度な研究開発と調達において米国政府の中心的な役割を果たすために、</a:t>
            </a:r>
            <a:r>
              <a:rPr lang="en-US" altLang="ja-JP" dirty="0">
                <a:solidFill>
                  <a:schemeClr val="tx1"/>
                </a:solidFill>
                <a:latin typeface="BIZ UDPゴシック" panose="020B0400000000000000" pitchFamily="50" charset="-128"/>
                <a:ea typeface="BIZ UDPゴシック" panose="020B0400000000000000" pitchFamily="50" charset="-128"/>
              </a:rPr>
              <a:t>Assistant Secretary for Preparedness and Response</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ASPR</a:t>
            </a:r>
            <a:r>
              <a:rPr lang="ja-JP" altLang="en-US" dirty="0">
                <a:solidFill>
                  <a:schemeClr val="tx1"/>
                </a:solidFill>
                <a:latin typeface="BIZ UDPゴシック" panose="020B0400000000000000" pitchFamily="50" charset="-128"/>
                <a:ea typeface="BIZ UDPゴシック" panose="020B0400000000000000" pitchFamily="50" charset="-128"/>
              </a:rPr>
              <a:t>）の下に</a:t>
            </a:r>
            <a:r>
              <a:rPr lang="en-US" altLang="ja-JP" dirty="0">
                <a:solidFill>
                  <a:schemeClr val="tx1"/>
                </a:solidFill>
                <a:latin typeface="BIZ UDPゴシック" panose="020B0400000000000000" pitchFamily="50" charset="-128"/>
                <a:ea typeface="BIZ UDPゴシック" panose="020B0400000000000000" pitchFamily="50" charset="-128"/>
              </a:rPr>
              <a:t>Biomedical Advanced Research and Development Authority (BARDA)</a:t>
            </a:r>
            <a:r>
              <a:rPr lang="ja-JP" altLang="en-US" dirty="0">
                <a:solidFill>
                  <a:schemeClr val="tx1"/>
                </a:solidFill>
                <a:latin typeface="BIZ UDPゴシック" panose="020B0400000000000000" pitchFamily="50" charset="-128"/>
                <a:ea typeface="BIZ UDPゴシック" panose="020B0400000000000000" pitchFamily="50" charset="-128"/>
              </a:rPr>
              <a:t>が設立。</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D0C1223E-9FBB-4C29-BBA7-09BA053A9EF4}"/>
              </a:ext>
            </a:extLst>
          </p:cNvPr>
          <p:cNvSpPr/>
          <p:nvPr/>
        </p:nvSpPr>
        <p:spPr>
          <a:xfrm>
            <a:off x="388031" y="870225"/>
            <a:ext cx="1393371" cy="402615"/>
          </a:xfrm>
          <a:prstGeom prst="round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設立・背景</a:t>
            </a:r>
          </a:p>
        </p:txBody>
      </p:sp>
      <p:sp>
        <p:nvSpPr>
          <p:cNvPr id="7" name="テキスト ボックス 6">
            <a:extLst>
              <a:ext uri="{FF2B5EF4-FFF2-40B4-BE49-F238E27FC236}">
                <a16:creationId xmlns:a16="http://schemas.microsoft.com/office/drawing/2014/main" id="{1F551ECE-D944-4666-A1AD-E25892932C53}"/>
              </a:ext>
            </a:extLst>
          </p:cNvPr>
          <p:cNvSpPr txBox="1"/>
          <p:nvPr/>
        </p:nvSpPr>
        <p:spPr>
          <a:xfrm>
            <a:off x="388031" y="4664336"/>
            <a:ext cx="11049001" cy="1569660"/>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の支援には、臨床研究機関ネットワークから先端開発・製造イノベーションセンター、充填・製造ネットワークに至るまで、資金提供、技術支援、中核的サービスなどが含まれます。</a:t>
            </a:r>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は医療対策の多様なポートフォリオをサポートしており、これまでに合計 </a:t>
            </a:r>
            <a:r>
              <a:rPr lang="en-US" altLang="ja-JP" sz="1600" dirty="0">
                <a:latin typeface="BIZ UDPゴシック" panose="020B0400000000000000" pitchFamily="50" charset="-128"/>
                <a:ea typeface="BIZ UDPゴシック" panose="020B0400000000000000" pitchFamily="50" charset="-128"/>
              </a:rPr>
              <a:t>57 </a:t>
            </a:r>
            <a:r>
              <a:rPr lang="ja-JP" altLang="en-US" sz="1600" dirty="0">
                <a:latin typeface="BIZ UDPゴシック" panose="020B0400000000000000" pitchFamily="50" charset="-128"/>
                <a:ea typeface="BIZ UDPゴシック" panose="020B0400000000000000" pitchFamily="50" charset="-128"/>
              </a:rPr>
              <a:t>の </a:t>
            </a:r>
            <a:r>
              <a:rPr lang="en-US" altLang="ja-JP" sz="1600" dirty="0">
                <a:latin typeface="BIZ UDPゴシック" panose="020B0400000000000000" pitchFamily="50" charset="-128"/>
                <a:ea typeface="BIZ UDPゴシック" panose="020B0400000000000000" pitchFamily="50" charset="-128"/>
              </a:rPr>
              <a:t>FDA </a:t>
            </a:r>
            <a:r>
              <a:rPr lang="ja-JP" altLang="en-US" sz="1600" dirty="0">
                <a:latin typeface="BIZ UDPゴシック" panose="020B0400000000000000" pitchFamily="50" charset="-128"/>
                <a:ea typeface="BIZ UDPゴシック" panose="020B0400000000000000" pitchFamily="50" charset="-128"/>
              </a:rPr>
              <a:t>承認、ライセンス、またはクリアランスを取得。</a:t>
            </a:r>
            <a:endParaRPr lang="en-US" altLang="ja-JP" sz="1600" dirty="0">
              <a:latin typeface="BIZ UDPゴシック" panose="020B0400000000000000" pitchFamily="50" charset="-128"/>
              <a:ea typeface="BIZ UDPゴシック" panose="020B0400000000000000" pitchFamily="50" charset="-128"/>
            </a:endParaRPr>
          </a:p>
          <a:p>
            <a:endParaRPr lang="ja-JP" altLang="en-US" sz="1600" dirty="0">
              <a:latin typeface="BIZ UDPゴシック" panose="020B0400000000000000" pitchFamily="50" charset="-128"/>
              <a:ea typeface="BIZ UDPゴシック" panose="020B0400000000000000" pitchFamily="50" charset="-128"/>
            </a:endParaRPr>
          </a:p>
          <a:p>
            <a:r>
              <a:rPr lang="en-US" altLang="ja-JP" sz="1600" dirty="0">
                <a:latin typeface="BIZ UDPゴシック" panose="020B0400000000000000" pitchFamily="50" charset="-128"/>
                <a:ea typeface="BIZ UDPゴシック" panose="020B0400000000000000" pitchFamily="50" charset="-128"/>
              </a:rPr>
              <a:t>BARDA </a:t>
            </a:r>
            <a:r>
              <a:rPr lang="ja-JP" altLang="en-US" sz="1600" dirty="0">
                <a:latin typeface="BIZ UDPゴシック" panose="020B0400000000000000" pitchFamily="50" charset="-128"/>
                <a:ea typeface="BIZ UDPゴシック" panose="020B0400000000000000" pitchFamily="50" charset="-128"/>
              </a:rPr>
              <a:t>の使命は、リスクを共有し、効率性を高め、開発を加速させるために、産業界との官民パートナーシップを成功させることで達成されており、同時に、国の安全保障に不可欠な対策品への継続的なアクセスを保証する市場を維持。</a:t>
            </a:r>
          </a:p>
        </p:txBody>
      </p:sp>
    </p:spTree>
    <p:extLst>
      <p:ext uri="{BB962C8B-B14F-4D97-AF65-F5344CB8AC3E}">
        <p14:creationId xmlns:p14="http://schemas.microsoft.com/office/powerpoint/2010/main" val="854400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167676"/>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の活動</a:t>
            </a:r>
            <a:endParaRPr kumimoji="1" lang="en-US" altLang="ja-JP" sz="1050" b="1" dirty="0">
              <a:latin typeface="Yu Gothic UI" panose="020B0500000000000000" pitchFamily="50" charset="-128"/>
              <a:ea typeface="Yu Gothic UI" panose="020B0500000000000000" pitchFamily="50" charset="-128"/>
            </a:endParaRPr>
          </a:p>
        </p:txBody>
      </p:sp>
      <p:pic>
        <p:nvPicPr>
          <p:cNvPr id="2" name="図 1">
            <a:extLst>
              <a:ext uri="{FF2B5EF4-FFF2-40B4-BE49-F238E27FC236}">
                <a16:creationId xmlns:a16="http://schemas.microsoft.com/office/drawing/2014/main" id="{6C4042FE-7D30-A6C7-BD64-0BD604A457AD}"/>
              </a:ext>
            </a:extLst>
          </p:cNvPr>
          <p:cNvPicPr>
            <a:picLocks noChangeAspect="1"/>
          </p:cNvPicPr>
          <p:nvPr/>
        </p:nvPicPr>
        <p:blipFill>
          <a:blip r:embed="rId2"/>
          <a:stretch>
            <a:fillRect/>
          </a:stretch>
        </p:blipFill>
        <p:spPr>
          <a:xfrm>
            <a:off x="8162784" y="1164868"/>
            <a:ext cx="1600200" cy="771525"/>
          </a:xfrm>
          <a:prstGeom prst="rect">
            <a:avLst/>
          </a:prstGeom>
        </p:spPr>
      </p:pic>
      <p:pic>
        <p:nvPicPr>
          <p:cNvPr id="4" name="図 3">
            <a:extLst>
              <a:ext uri="{FF2B5EF4-FFF2-40B4-BE49-F238E27FC236}">
                <a16:creationId xmlns:a16="http://schemas.microsoft.com/office/drawing/2014/main" id="{14180630-1B0E-EC84-EAF2-881EE794CF46}"/>
              </a:ext>
            </a:extLst>
          </p:cNvPr>
          <p:cNvPicPr>
            <a:picLocks noChangeAspect="1"/>
          </p:cNvPicPr>
          <p:nvPr/>
        </p:nvPicPr>
        <p:blipFill>
          <a:blip r:embed="rId3"/>
          <a:stretch>
            <a:fillRect/>
          </a:stretch>
        </p:blipFill>
        <p:spPr>
          <a:xfrm>
            <a:off x="2108931" y="1164869"/>
            <a:ext cx="1600200" cy="771525"/>
          </a:xfrm>
          <a:prstGeom prst="rect">
            <a:avLst/>
          </a:prstGeom>
        </p:spPr>
      </p:pic>
      <p:pic>
        <p:nvPicPr>
          <p:cNvPr id="6" name="図 5">
            <a:extLst>
              <a:ext uri="{FF2B5EF4-FFF2-40B4-BE49-F238E27FC236}">
                <a16:creationId xmlns:a16="http://schemas.microsoft.com/office/drawing/2014/main" id="{7F8BE272-E31D-C58A-6167-15D80E22FE81}"/>
              </a:ext>
            </a:extLst>
          </p:cNvPr>
          <p:cNvPicPr>
            <a:picLocks noChangeAspect="1"/>
          </p:cNvPicPr>
          <p:nvPr/>
        </p:nvPicPr>
        <p:blipFill>
          <a:blip r:embed="rId4"/>
          <a:stretch>
            <a:fillRect/>
          </a:stretch>
        </p:blipFill>
        <p:spPr>
          <a:xfrm>
            <a:off x="4060726" y="1164868"/>
            <a:ext cx="1600200" cy="771525"/>
          </a:xfrm>
          <a:prstGeom prst="rect">
            <a:avLst/>
          </a:prstGeom>
        </p:spPr>
      </p:pic>
      <p:pic>
        <p:nvPicPr>
          <p:cNvPr id="8" name="図 7">
            <a:extLst>
              <a:ext uri="{FF2B5EF4-FFF2-40B4-BE49-F238E27FC236}">
                <a16:creationId xmlns:a16="http://schemas.microsoft.com/office/drawing/2014/main" id="{B603826A-80CE-EFD9-659F-5CD5B322FD8D}"/>
              </a:ext>
            </a:extLst>
          </p:cNvPr>
          <p:cNvPicPr>
            <a:picLocks noChangeAspect="1"/>
          </p:cNvPicPr>
          <p:nvPr/>
        </p:nvPicPr>
        <p:blipFill>
          <a:blip r:embed="rId5"/>
          <a:stretch>
            <a:fillRect/>
          </a:stretch>
        </p:blipFill>
        <p:spPr>
          <a:xfrm>
            <a:off x="10333067" y="1164868"/>
            <a:ext cx="1600200" cy="771525"/>
          </a:xfrm>
          <a:prstGeom prst="rect">
            <a:avLst/>
          </a:prstGeom>
        </p:spPr>
      </p:pic>
      <p:pic>
        <p:nvPicPr>
          <p:cNvPr id="1026" name="Picture 2" descr="BARDAベンチャーズ ロゴ">
            <a:extLst>
              <a:ext uri="{FF2B5EF4-FFF2-40B4-BE49-F238E27FC236}">
                <a16:creationId xmlns:a16="http://schemas.microsoft.com/office/drawing/2014/main" id="{65C37584-78DC-A988-7859-BCAEEAD95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755" y="1153952"/>
            <a:ext cx="16002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829831BA-1475-EBF5-BC46-B36BFFD660EA}"/>
              </a:ext>
            </a:extLst>
          </p:cNvPr>
          <p:cNvPicPr>
            <a:picLocks noChangeAspect="1"/>
          </p:cNvPicPr>
          <p:nvPr/>
        </p:nvPicPr>
        <p:blipFill>
          <a:blip r:embed="rId7"/>
          <a:stretch>
            <a:fillRect/>
          </a:stretch>
        </p:blipFill>
        <p:spPr>
          <a:xfrm>
            <a:off x="76202" y="1872290"/>
            <a:ext cx="12069606" cy="4680909"/>
          </a:xfrm>
          <a:prstGeom prst="rect">
            <a:avLst/>
          </a:prstGeom>
        </p:spPr>
      </p:pic>
      <p:pic>
        <p:nvPicPr>
          <p:cNvPr id="13" name="Picture 4" descr="BARDA logo">
            <a:extLst>
              <a:ext uri="{FF2B5EF4-FFF2-40B4-BE49-F238E27FC236}">
                <a16:creationId xmlns:a16="http://schemas.microsoft.com/office/drawing/2014/main" id="{1B51E993-77F5-18B9-6E27-5F28E71594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A42D43F1-A11E-40D6-B217-1D482364D634}"/>
              </a:ext>
            </a:extLst>
          </p:cNvPr>
          <p:cNvSpPr txBox="1"/>
          <p:nvPr/>
        </p:nvSpPr>
        <p:spPr>
          <a:xfrm>
            <a:off x="3190411" y="6587164"/>
            <a:ext cx="6094206" cy="338554"/>
          </a:xfrm>
          <a:prstGeom prst="rect">
            <a:avLst/>
          </a:prstGeom>
          <a:noFill/>
        </p:spPr>
        <p:txBody>
          <a:bodyPr wrap="square">
            <a:spAutoFit/>
          </a:bodyPr>
          <a:lstStyle/>
          <a:p>
            <a:pPr algn="ctr"/>
            <a:r>
              <a:rPr lang="en-US" altLang="ja-JP" sz="1600" dirty="0">
                <a:solidFill>
                  <a:srgbClr val="C00000"/>
                </a:solidFill>
                <a:latin typeface="Amasis MT Pro Black" panose="02040A04050005020304" pitchFamily="18" charset="0"/>
              </a:rPr>
              <a:t>https://www.medicalcountermeasures.gov/barda/</a:t>
            </a:r>
            <a:endParaRPr lang="ja-JP" altLang="en-US" sz="1600"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17446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167676"/>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BARDA</a:t>
            </a:r>
            <a:r>
              <a:rPr kumimoji="1" lang="ja-JP" altLang="en-US" sz="3200" b="1" dirty="0">
                <a:latin typeface="Yu Gothic UI" panose="020B0500000000000000" pitchFamily="50" charset="-128"/>
                <a:ea typeface="Yu Gothic UI" panose="020B0500000000000000" pitchFamily="50" charset="-128"/>
              </a:rPr>
              <a:t>のベンチャー部門：</a:t>
            </a:r>
            <a:r>
              <a:rPr kumimoji="1" lang="en-US" altLang="ja-JP" sz="3200" b="1" dirty="0" err="1">
                <a:latin typeface="Yu Gothic UI" panose="020B0500000000000000" pitchFamily="50" charset="-128"/>
                <a:ea typeface="Yu Gothic UI" panose="020B0500000000000000" pitchFamily="50" charset="-128"/>
              </a:rPr>
              <a:t>DRIVe</a:t>
            </a:r>
            <a:endParaRPr kumimoji="1" lang="en-US" altLang="ja-JP" sz="1050" b="1" dirty="0">
              <a:latin typeface="Yu Gothic UI" panose="020B0500000000000000" pitchFamily="50" charset="-128"/>
              <a:ea typeface="Yu Gothic UI" panose="020B0500000000000000" pitchFamily="50" charset="-128"/>
            </a:endParaRPr>
          </a:p>
        </p:txBody>
      </p:sp>
      <p:sp>
        <p:nvSpPr>
          <p:cNvPr id="4" name="テキスト ボックス 3">
            <a:extLst>
              <a:ext uri="{FF2B5EF4-FFF2-40B4-BE49-F238E27FC236}">
                <a16:creationId xmlns:a16="http://schemas.microsoft.com/office/drawing/2014/main" id="{513AF579-33FD-33A0-C1E8-C4E39BC59EF4}"/>
              </a:ext>
            </a:extLst>
          </p:cNvPr>
          <p:cNvSpPr txBox="1"/>
          <p:nvPr/>
        </p:nvSpPr>
        <p:spPr>
          <a:xfrm>
            <a:off x="1907457" y="752451"/>
            <a:ext cx="10284543" cy="1077218"/>
          </a:xfrm>
          <a:prstGeom prst="rect">
            <a:avLst/>
          </a:prstGeom>
          <a:noFill/>
        </p:spPr>
        <p:txBody>
          <a:bodyPr wrap="square">
            <a:spAutoFit/>
          </a:bodyPr>
          <a:lstStyle/>
          <a:p>
            <a:r>
              <a:rPr lang="en-US" altLang="ja-JP" sz="1600" b="1" i="0" dirty="0" err="1">
                <a:solidFill>
                  <a:schemeClr val="accent4">
                    <a:lumMod val="50000"/>
                  </a:schemeClr>
                </a:solidFill>
                <a:latin typeface="Mangal" panose="02040503050203030202" pitchFamily="18" charset="0"/>
                <a:cs typeface="Mangal" panose="02040503050203030202" pitchFamily="18" charset="0"/>
              </a:rPr>
              <a:t>DRIVe</a:t>
            </a:r>
            <a:r>
              <a:rPr lang="en-US" altLang="ja-JP" sz="1600" b="0" i="0" dirty="0">
                <a:solidFill>
                  <a:schemeClr val="accent4">
                    <a:lumMod val="50000"/>
                  </a:schemeClr>
                </a:solidFill>
                <a:latin typeface="Mangal" panose="02040503050203030202" pitchFamily="18" charset="0"/>
                <a:cs typeface="Mangal" panose="02040503050203030202" pitchFamily="18" charset="0"/>
              </a:rPr>
              <a:t> (</a:t>
            </a:r>
            <a:r>
              <a:rPr lang="en-US" altLang="ja-JP" sz="1600" b="1" i="0" dirty="0">
                <a:solidFill>
                  <a:schemeClr val="accent4">
                    <a:lumMod val="50000"/>
                  </a:schemeClr>
                </a:solidFill>
                <a:latin typeface="Mangal" panose="02040503050203030202" pitchFamily="18" charset="0"/>
                <a:cs typeface="Mangal" panose="02040503050203030202" pitchFamily="18" charset="0"/>
              </a:rPr>
              <a:t>D</a:t>
            </a:r>
            <a:r>
              <a:rPr lang="en-US" altLang="ja-JP" sz="1600" b="0" i="0" dirty="0">
                <a:solidFill>
                  <a:schemeClr val="accent4">
                    <a:lumMod val="50000"/>
                  </a:schemeClr>
                </a:solidFill>
                <a:latin typeface="Mangal" panose="02040503050203030202" pitchFamily="18" charset="0"/>
                <a:cs typeface="Mangal" panose="02040503050203030202" pitchFamily="18" charset="0"/>
              </a:rPr>
              <a:t>ivision of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esearch</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a:t>
            </a:r>
            <a:r>
              <a:rPr lang="en-US" altLang="ja-JP" sz="1600" b="1" i="0" dirty="0">
                <a:solidFill>
                  <a:schemeClr val="accent4">
                    <a:lumMod val="50000"/>
                  </a:schemeClr>
                </a:solidFill>
                <a:latin typeface="Mangal" panose="02040503050203030202" pitchFamily="18" charset="0"/>
                <a:cs typeface="Mangal" panose="02040503050203030202" pitchFamily="18" charset="0"/>
              </a:rPr>
              <a:t>I</a:t>
            </a:r>
            <a:r>
              <a:rPr lang="en-US" altLang="ja-JP" sz="1600" b="0" i="0" dirty="0">
                <a:solidFill>
                  <a:schemeClr val="accent4">
                    <a:lumMod val="50000"/>
                  </a:schemeClr>
                </a:solidFill>
                <a:latin typeface="Mangal" panose="02040503050203030202" pitchFamily="18" charset="0"/>
                <a:cs typeface="Mangal" panose="02040503050203030202" pitchFamily="18" charset="0"/>
              </a:rPr>
              <a:t>nnovation</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Ve</a:t>
            </a:r>
            <a:r>
              <a:rPr lang="en-US" altLang="ja-JP" sz="1600" b="0" i="0" dirty="0">
                <a:solidFill>
                  <a:schemeClr val="accent4">
                    <a:lumMod val="50000"/>
                  </a:schemeClr>
                </a:solidFill>
                <a:latin typeface="Mangal" panose="02040503050203030202" pitchFamily="18" charset="0"/>
                <a:cs typeface="Mangal" panose="02040503050203030202" pitchFamily="18" charset="0"/>
              </a:rPr>
              <a:t>ntures) was established by the </a:t>
            </a:r>
            <a:r>
              <a:rPr lang="en-US" altLang="ja-JP" sz="1600" b="1" i="0" dirty="0">
                <a:solidFill>
                  <a:schemeClr val="accent4">
                    <a:lumMod val="50000"/>
                  </a:schemeClr>
                </a:solidFill>
                <a:latin typeface="Mangal" panose="02040503050203030202" pitchFamily="18" charset="0"/>
                <a:cs typeface="Mangal" panose="02040503050203030202" pitchFamily="18" charset="0"/>
              </a:rPr>
              <a:t>B</a:t>
            </a:r>
            <a:r>
              <a:rPr lang="en-US" altLang="ja-JP" sz="1600" b="0" i="0" dirty="0">
                <a:solidFill>
                  <a:schemeClr val="accent4">
                    <a:lumMod val="50000"/>
                  </a:schemeClr>
                </a:solidFill>
                <a:latin typeface="Mangal" panose="02040503050203030202" pitchFamily="18" charset="0"/>
                <a:cs typeface="Mangal" panose="02040503050203030202" pitchFamily="18" charset="0"/>
              </a:rPr>
              <a:t>iomedical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dvanced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esearch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D</a:t>
            </a:r>
            <a:r>
              <a:rPr lang="en-US" altLang="ja-JP" sz="1600" b="0" i="0" dirty="0">
                <a:solidFill>
                  <a:schemeClr val="accent4">
                    <a:lumMod val="50000"/>
                  </a:schemeClr>
                </a:solidFill>
                <a:latin typeface="Mangal" panose="02040503050203030202" pitchFamily="18" charset="0"/>
                <a:cs typeface="Mangal" panose="02040503050203030202" pitchFamily="18" charset="0"/>
              </a:rPr>
              <a:t>evelopment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uthority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2">
                  <a:extLst>
                    <a:ext uri="{A12FA001-AC4F-418D-AE19-62706E023703}">
                      <ahyp:hlinkClr xmlns:ahyp="http://schemas.microsoft.com/office/drawing/2018/hyperlinkcolor" val="tx"/>
                    </a:ext>
                  </a:extLst>
                </a:hlinkClick>
              </a:rPr>
              <a:t>BARDA</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part of the </a:t>
            </a:r>
            <a:r>
              <a:rPr lang="en-US" altLang="ja-JP" sz="1600" b="1" i="0" dirty="0">
                <a:solidFill>
                  <a:schemeClr val="accent4">
                    <a:lumMod val="50000"/>
                  </a:schemeClr>
                </a:solidFill>
                <a:latin typeface="Mangal" panose="02040503050203030202" pitchFamily="18" charset="0"/>
                <a:cs typeface="Mangal" panose="02040503050203030202" pitchFamily="18" charset="0"/>
              </a:rPr>
              <a:t>A</a:t>
            </a:r>
            <a:r>
              <a:rPr lang="en-US" altLang="ja-JP" sz="1600" b="0" i="0" dirty="0">
                <a:solidFill>
                  <a:schemeClr val="accent4">
                    <a:lumMod val="50000"/>
                  </a:schemeClr>
                </a:solidFill>
                <a:latin typeface="Mangal" panose="02040503050203030202" pitchFamily="18" charset="0"/>
                <a:cs typeface="Mangal" panose="02040503050203030202" pitchFamily="18" charset="0"/>
              </a:rPr>
              <a:t>dministration for </a:t>
            </a:r>
            <a:r>
              <a:rPr lang="en-US" altLang="ja-JP" sz="1600" b="1" i="0" dirty="0">
                <a:solidFill>
                  <a:schemeClr val="accent4">
                    <a:lumMod val="50000"/>
                  </a:schemeClr>
                </a:solidFill>
                <a:latin typeface="Mangal" panose="02040503050203030202" pitchFamily="18" charset="0"/>
                <a:cs typeface="Mangal" panose="02040503050203030202" pitchFamily="18" charset="0"/>
              </a:rPr>
              <a:t>S</a:t>
            </a:r>
            <a:r>
              <a:rPr lang="en-US" altLang="ja-JP" sz="1600" b="0" i="0" dirty="0">
                <a:solidFill>
                  <a:schemeClr val="accent4">
                    <a:lumMod val="50000"/>
                  </a:schemeClr>
                </a:solidFill>
                <a:latin typeface="Mangal" panose="02040503050203030202" pitchFamily="18" charset="0"/>
                <a:cs typeface="Mangal" panose="02040503050203030202" pitchFamily="18" charset="0"/>
              </a:rPr>
              <a:t>trategic </a:t>
            </a:r>
            <a:r>
              <a:rPr lang="en-US" altLang="ja-JP" sz="1600" b="1" i="0" dirty="0">
                <a:solidFill>
                  <a:schemeClr val="accent4">
                    <a:lumMod val="50000"/>
                  </a:schemeClr>
                </a:solidFill>
                <a:latin typeface="Mangal" panose="02040503050203030202" pitchFamily="18" charset="0"/>
                <a:cs typeface="Mangal" panose="02040503050203030202" pitchFamily="18" charset="0"/>
              </a:rPr>
              <a:t>P</a:t>
            </a:r>
            <a:r>
              <a:rPr lang="en-US" altLang="ja-JP" sz="1600" b="0" i="0" dirty="0">
                <a:solidFill>
                  <a:schemeClr val="accent4">
                    <a:lumMod val="50000"/>
                  </a:schemeClr>
                </a:solidFill>
                <a:latin typeface="Mangal" panose="02040503050203030202" pitchFamily="18" charset="0"/>
                <a:cs typeface="Mangal" panose="02040503050203030202" pitchFamily="18" charset="0"/>
              </a:rPr>
              <a:t>reparedness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R</a:t>
            </a:r>
            <a:r>
              <a:rPr lang="en-US" altLang="ja-JP" sz="1600" b="0" i="0" dirty="0">
                <a:solidFill>
                  <a:schemeClr val="accent4">
                    <a:lumMod val="50000"/>
                  </a:schemeClr>
                </a:solidFill>
                <a:latin typeface="Mangal" panose="02040503050203030202" pitchFamily="18" charset="0"/>
                <a:cs typeface="Mangal" panose="02040503050203030202" pitchFamily="18" charset="0"/>
              </a:rPr>
              <a:t>esponse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3">
                  <a:extLst>
                    <a:ext uri="{A12FA001-AC4F-418D-AE19-62706E023703}">
                      <ahyp:hlinkClr xmlns:ahyp="http://schemas.microsoft.com/office/drawing/2018/hyperlinkcolor" val="tx"/>
                    </a:ext>
                  </a:extLst>
                </a:hlinkClick>
              </a:rPr>
              <a:t>ASPR</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r>
              <a:rPr lang="ja-JP" altLang="en-US" sz="1600" b="0" i="0" dirty="0">
                <a:solidFill>
                  <a:schemeClr val="accent4">
                    <a:lumMod val="50000"/>
                  </a:schemeClr>
                </a:solidFill>
                <a:latin typeface="Mangal" panose="02040503050203030202" pitchFamily="18" charset="0"/>
                <a:cs typeface="Mangal" panose="02040503050203030202" pitchFamily="18" charset="0"/>
              </a:rPr>
              <a:t>、</a:t>
            </a:r>
            <a:r>
              <a:rPr lang="en-US" altLang="ja-JP" sz="1600" b="0" i="0" dirty="0">
                <a:solidFill>
                  <a:schemeClr val="accent4">
                    <a:lumMod val="50000"/>
                  </a:schemeClr>
                </a:solidFill>
                <a:latin typeface="Mangal" panose="02040503050203030202" pitchFamily="18" charset="0"/>
                <a:cs typeface="Mangal" panose="02040503050203030202" pitchFamily="18" charset="0"/>
              </a:rPr>
              <a:t> within the United States Department of </a:t>
            </a:r>
            <a:r>
              <a:rPr lang="en-US" altLang="ja-JP" sz="1600" b="1" i="0" dirty="0">
                <a:solidFill>
                  <a:schemeClr val="accent4">
                    <a:lumMod val="50000"/>
                  </a:schemeClr>
                </a:solidFill>
                <a:latin typeface="Mangal" panose="02040503050203030202" pitchFamily="18" charset="0"/>
                <a:cs typeface="Mangal" panose="02040503050203030202" pitchFamily="18" charset="0"/>
              </a:rPr>
              <a:t>H</a:t>
            </a:r>
            <a:r>
              <a:rPr lang="en-US" altLang="ja-JP" sz="1600" b="0" i="0" dirty="0">
                <a:solidFill>
                  <a:schemeClr val="accent4">
                    <a:lumMod val="50000"/>
                  </a:schemeClr>
                </a:solidFill>
                <a:latin typeface="Mangal" panose="02040503050203030202" pitchFamily="18" charset="0"/>
                <a:cs typeface="Mangal" panose="02040503050203030202" pitchFamily="18" charset="0"/>
              </a:rPr>
              <a:t>ealth and </a:t>
            </a:r>
            <a:r>
              <a:rPr lang="en-US" altLang="ja-JP" sz="1600" b="1" i="0" dirty="0">
                <a:solidFill>
                  <a:schemeClr val="accent4">
                    <a:lumMod val="50000"/>
                  </a:schemeClr>
                </a:solidFill>
                <a:latin typeface="Mangal" panose="02040503050203030202" pitchFamily="18" charset="0"/>
                <a:cs typeface="Mangal" panose="02040503050203030202" pitchFamily="18" charset="0"/>
              </a:rPr>
              <a:t>H</a:t>
            </a:r>
            <a:r>
              <a:rPr lang="en-US" altLang="ja-JP" sz="1600" b="0" i="0" dirty="0">
                <a:solidFill>
                  <a:schemeClr val="accent4">
                    <a:lumMod val="50000"/>
                  </a:schemeClr>
                </a:solidFill>
                <a:latin typeface="Mangal" panose="02040503050203030202" pitchFamily="18" charset="0"/>
                <a:cs typeface="Mangal" panose="02040503050203030202" pitchFamily="18" charset="0"/>
              </a:rPr>
              <a:t>uman </a:t>
            </a:r>
            <a:r>
              <a:rPr lang="en-US" altLang="ja-JP" sz="1600" b="1" i="0" dirty="0">
                <a:solidFill>
                  <a:schemeClr val="accent4">
                    <a:lumMod val="50000"/>
                  </a:schemeClr>
                </a:solidFill>
                <a:latin typeface="Mangal" panose="02040503050203030202" pitchFamily="18" charset="0"/>
                <a:cs typeface="Mangal" panose="02040503050203030202" pitchFamily="18" charset="0"/>
              </a:rPr>
              <a:t>S</a:t>
            </a:r>
            <a:r>
              <a:rPr lang="en-US" altLang="ja-JP" sz="1600" b="0" i="0" dirty="0">
                <a:solidFill>
                  <a:schemeClr val="accent4">
                    <a:lumMod val="50000"/>
                  </a:schemeClr>
                </a:solidFill>
                <a:latin typeface="Mangal" panose="02040503050203030202" pitchFamily="18" charset="0"/>
                <a:cs typeface="Mangal" panose="02040503050203030202" pitchFamily="18" charset="0"/>
              </a:rPr>
              <a:t>ervices (</a:t>
            </a:r>
            <a:r>
              <a:rPr lang="en-US" altLang="ja-JP" sz="1600" b="1" i="0" u="none" strike="noStrike" dirty="0">
                <a:solidFill>
                  <a:schemeClr val="accent4">
                    <a:lumMod val="50000"/>
                  </a:schemeClr>
                </a:solidFill>
                <a:latin typeface="Mangal" panose="02040503050203030202" pitchFamily="18" charset="0"/>
                <a:cs typeface="Mangal" panose="02040503050203030202" pitchFamily="18" charset="0"/>
                <a:hlinkClick r:id="rId4">
                  <a:extLst>
                    <a:ext uri="{A12FA001-AC4F-418D-AE19-62706E023703}">
                      <ahyp:hlinkClr xmlns:ahyp="http://schemas.microsoft.com/office/drawing/2018/hyperlinkcolor" val="tx"/>
                    </a:ext>
                  </a:extLst>
                </a:hlinkClick>
              </a:rPr>
              <a:t>HHS</a:t>
            </a:r>
            <a:r>
              <a:rPr lang="en-US" altLang="ja-JP" sz="1600" b="0" i="0" dirty="0">
                <a:solidFill>
                  <a:schemeClr val="accent4">
                    <a:lumMod val="50000"/>
                  </a:schemeClr>
                </a:solidFill>
                <a:latin typeface="Mangal" panose="02040503050203030202" pitchFamily="18" charset="0"/>
                <a:cs typeface="Mangal" panose="02040503050203030202" pitchFamily="18" charset="0"/>
              </a:rPr>
              <a:t>).</a:t>
            </a:r>
            <a:endParaRPr lang="ja-JP" altLang="en-US" sz="1600" dirty="0">
              <a:solidFill>
                <a:schemeClr val="accent4">
                  <a:lumMod val="50000"/>
                </a:schemeClr>
              </a:solidFill>
              <a:latin typeface="Mangal" panose="02040503050203030202" pitchFamily="18" charset="0"/>
              <a:cs typeface="Mangal" panose="02040503050203030202" pitchFamily="18" charset="0"/>
            </a:endParaRPr>
          </a:p>
        </p:txBody>
      </p:sp>
      <p:pic>
        <p:nvPicPr>
          <p:cNvPr id="3076" name="Picture 4" descr="BARDA logo">
            <a:extLst>
              <a:ext uri="{FF2B5EF4-FFF2-40B4-BE49-F238E27FC236}">
                <a16:creationId xmlns:a16="http://schemas.microsoft.com/office/drawing/2014/main" id="{9C32BD63-D09F-D4F8-F87B-038EBF221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838325" cy="183832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05500C89-A9E4-2FB7-D626-5A6143DFCD23}"/>
              </a:ext>
            </a:extLst>
          </p:cNvPr>
          <p:cNvSpPr txBox="1"/>
          <p:nvPr/>
        </p:nvSpPr>
        <p:spPr>
          <a:xfrm>
            <a:off x="3011488" y="6488668"/>
            <a:ext cx="6096000" cy="369332"/>
          </a:xfrm>
          <a:prstGeom prst="rect">
            <a:avLst/>
          </a:prstGeom>
          <a:noFill/>
        </p:spPr>
        <p:txBody>
          <a:bodyPr wrap="square">
            <a:spAutoFit/>
          </a:bodyPr>
          <a:lstStyle/>
          <a:p>
            <a:pPr algn="ctr"/>
            <a:r>
              <a:rPr lang="en-US" altLang="ja-JP" dirty="0">
                <a:solidFill>
                  <a:schemeClr val="accent2">
                    <a:lumMod val="75000"/>
                  </a:schemeClr>
                </a:solidFill>
                <a:latin typeface="Amasis MT Pro Black" panose="02040A04050005020304" pitchFamily="18" charset="0"/>
              </a:rPr>
              <a:t>https://drive.hhs.gov/index.html</a:t>
            </a:r>
            <a:endParaRPr lang="ja-JP" altLang="en-US" dirty="0">
              <a:solidFill>
                <a:schemeClr val="accent2">
                  <a:lumMod val="75000"/>
                </a:schemeClr>
              </a:solidFill>
              <a:latin typeface="Amasis MT Pro Black" panose="02040A04050005020304" pitchFamily="18" charset="0"/>
            </a:endParaRPr>
          </a:p>
        </p:txBody>
      </p:sp>
      <p:graphicFrame>
        <p:nvGraphicFramePr>
          <p:cNvPr id="12" name="表 12">
            <a:extLst>
              <a:ext uri="{FF2B5EF4-FFF2-40B4-BE49-F238E27FC236}">
                <a16:creationId xmlns:a16="http://schemas.microsoft.com/office/drawing/2014/main" id="{F10E8EB3-6D03-D59D-9A1A-5346D61B8B60}"/>
              </a:ext>
            </a:extLst>
          </p:cNvPr>
          <p:cNvGraphicFramePr>
            <a:graphicFrameLocks noGrp="1"/>
          </p:cNvGraphicFramePr>
          <p:nvPr>
            <p:extLst>
              <p:ext uri="{D42A27DB-BD31-4B8C-83A1-F6EECF244321}">
                <p14:modId xmlns:p14="http://schemas.microsoft.com/office/powerpoint/2010/main" val="3585786947"/>
              </p:ext>
            </p:extLst>
          </p:nvPr>
        </p:nvGraphicFramePr>
        <p:xfrm>
          <a:off x="328063" y="2137328"/>
          <a:ext cx="11547986" cy="4023360"/>
        </p:xfrm>
        <a:graphic>
          <a:graphicData uri="http://schemas.openxmlformats.org/drawingml/2006/table">
            <a:tbl>
              <a:tblPr firstRow="1" bandRow="1">
                <a:tableStyleId>{E929F9F4-4A8F-4326-A1B4-22849713DDAB}</a:tableStyleId>
              </a:tblPr>
              <a:tblGrid>
                <a:gridCol w="3675225">
                  <a:extLst>
                    <a:ext uri="{9D8B030D-6E8A-4147-A177-3AD203B41FA5}">
                      <a16:colId xmlns:a16="http://schemas.microsoft.com/office/drawing/2014/main" val="985877885"/>
                    </a:ext>
                  </a:extLst>
                </a:gridCol>
                <a:gridCol w="5885341">
                  <a:extLst>
                    <a:ext uri="{9D8B030D-6E8A-4147-A177-3AD203B41FA5}">
                      <a16:colId xmlns:a16="http://schemas.microsoft.com/office/drawing/2014/main" val="733522354"/>
                    </a:ext>
                  </a:extLst>
                </a:gridCol>
                <a:gridCol w="1987420">
                  <a:extLst>
                    <a:ext uri="{9D8B030D-6E8A-4147-A177-3AD203B41FA5}">
                      <a16:colId xmlns:a16="http://schemas.microsoft.com/office/drawing/2014/main" val="2922957274"/>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571436319"/>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HEALING LUNGS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bg1"/>
                          </a:solidFill>
                          <a:effectLst/>
                          <a:latin typeface="UD デジタル 教科書体 NP-R" panose="02020400000000000000" pitchFamily="18" charset="-128"/>
                          <a:ea typeface="UD デジタル 教科書体 NP-R" panose="02020400000000000000" pitchFamily="18" charset="-128"/>
                          <a:cs typeface="+mn-cs"/>
                        </a:rPr>
                        <a:t>急性呼吸窮迫症候群 </a:t>
                      </a:r>
                      <a:r>
                        <a:rPr kumimoji="1" lang="en-US" altLang="ja-JP" sz="1600" b="0" i="0" kern="1200" dirty="0">
                          <a:solidFill>
                            <a:schemeClr val="bg1"/>
                          </a:solidFill>
                          <a:effectLst/>
                          <a:latin typeface="UD デジタル 教科書体 NP-R" panose="02020400000000000000" pitchFamily="18" charset="-128"/>
                          <a:ea typeface="UD デジタル 教科書体 NP-R" panose="02020400000000000000" pitchFamily="18" charset="-128"/>
                          <a:cs typeface="+mn-cs"/>
                        </a:rPr>
                        <a:t>(ARDS) </a:t>
                      </a:r>
                      <a:r>
                        <a:rPr kumimoji="1" lang="ja-JP" altLang="en-US" sz="1600" b="0" i="0" kern="1200" dirty="0">
                          <a:solidFill>
                            <a:schemeClr val="bg1"/>
                          </a:solidFill>
                          <a:effectLst/>
                          <a:latin typeface="UD デジタル 教科書体 NP-R" panose="02020400000000000000" pitchFamily="18" charset="-128"/>
                          <a:ea typeface="UD デジタル 教科書体 NP-R" panose="02020400000000000000" pitchFamily="18" charset="-128"/>
                          <a:cs typeface="+mn-cs"/>
                        </a:rPr>
                        <a:t>患者の肺にさらに負担をかけずに血液に酸素を供給する技術の開発</a:t>
                      </a:r>
                      <a:endParaRPr kumimoji="1" lang="en-US" altLang="ja-JP" sz="1600" b="0" i="0" kern="1200" dirty="0">
                        <a:solidFill>
                          <a:schemeClr val="bg1"/>
                        </a:solidFill>
                        <a:effectLst/>
                        <a:latin typeface="UD デジタル 教科書体 NP-R" panose="02020400000000000000" pitchFamily="18" charset="-128"/>
                        <a:ea typeface="UD デジタル 教科書体 NP-R" panose="02020400000000000000" pitchFamily="18" charset="-128"/>
                        <a:cs typeface="+mn-cs"/>
                      </a:endParaRPr>
                    </a:p>
                  </a:txBody>
                  <a:tcPr anchor="ctr"/>
                </a:tc>
                <a:tc>
                  <a:txBody>
                    <a:bodyPr/>
                    <a:lstStyle/>
                    <a:p>
                      <a:pPr algn="ctr"/>
                      <a:r>
                        <a:rPr kumimoji="1" lang="ja-JP" altLang="en-US" sz="1600" b="1" dirty="0"/>
                        <a:t>資金調達終了</a:t>
                      </a:r>
                      <a:endParaRPr kumimoji="1" lang="en-US" altLang="ja-JP" sz="1600" b="1" dirty="0"/>
                    </a:p>
                    <a:p>
                      <a:pPr algn="ctr"/>
                      <a:r>
                        <a:rPr kumimoji="1" lang="en-US" altLang="ja-JP" sz="1600" b="1" dirty="0"/>
                        <a:t>2023</a:t>
                      </a:r>
                      <a:r>
                        <a:rPr kumimoji="1" lang="ja-JP" altLang="en-US" sz="1600" b="1" dirty="0"/>
                        <a:t>年</a:t>
                      </a:r>
                      <a:r>
                        <a:rPr kumimoji="1" lang="en-US" altLang="ja-JP" sz="1600" b="1" dirty="0"/>
                        <a:t>2</a:t>
                      </a:r>
                      <a:r>
                        <a:rPr kumimoji="1" lang="ja-JP" altLang="en-US" sz="1600" b="1" dirty="0"/>
                        <a:t>月</a:t>
                      </a:r>
                      <a:r>
                        <a:rPr kumimoji="1" lang="en-US" altLang="ja-JP" sz="1600" b="1" dirty="0"/>
                        <a:t>3</a:t>
                      </a:r>
                      <a:r>
                        <a:rPr kumimoji="1" lang="ja-JP" altLang="en-US" sz="1600" b="1" dirty="0"/>
                        <a:t>日</a:t>
                      </a:r>
                    </a:p>
                  </a:txBody>
                  <a:tcPr anchor="ctr"/>
                </a:tc>
                <a:extLst>
                  <a:ext uri="{0D108BD9-81ED-4DB2-BD59-A6C34878D82A}">
                    <a16:rowId xmlns:a16="http://schemas.microsoft.com/office/drawing/2014/main" val="4237293126"/>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DIGITAL MCMS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r>
                        <a:rPr kumimoji="1" lang="ja-JP" altLang="en-US" sz="1600" b="0" i="0" kern="1200" dirty="0">
                          <a:solidFill>
                            <a:schemeClr val="bg1"/>
                          </a:solidFill>
                          <a:effectLst/>
                          <a:latin typeface="UD デジタル 教科書体 NP-R" panose="02020400000000000000" pitchFamily="18" charset="-128"/>
                          <a:ea typeface="UD デジタル 教科書体 NP-R" panose="02020400000000000000" pitchFamily="18" charset="-128"/>
                          <a:cs typeface="+mn-cs"/>
                        </a:rPr>
                        <a:t>迅速に展開可能なデジタル ヘルス ツールを使用して人々が感染症の発生に対応</a:t>
                      </a:r>
                      <a:endParaRPr kumimoji="1" lang="ja-JP" altLang="en-US" sz="1600" dirty="0">
                        <a:solidFill>
                          <a:schemeClr val="bg1"/>
                        </a:solidFill>
                        <a:latin typeface="UD デジタル 教科書体 NP-R" panose="02020400000000000000" pitchFamily="18" charset="-128"/>
                        <a:ea typeface="UD デジタル 教科書体 NP-R" panose="02020400000000000000" pitchFamily="18" charset="-128"/>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395681103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HOST-BASED DIAGNOSTICS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latin typeface="UD デジタル 教科書体 NP-R" panose="02020400000000000000" pitchFamily="18" charset="-128"/>
                        <a:ea typeface="UD デジタル 教科書体 NP-R" panose="02020400000000000000" pitchFamily="18" charset="-128"/>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227546898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HOST-DIRECTED THERAUTICS</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521117584"/>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LAB AT HOME</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3121910620"/>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REDIRECT</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1284039493"/>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VACCINES ON DEMAND</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3928767979"/>
                  </a:ext>
                </a:extLst>
              </a:tr>
              <a:tr h="370840">
                <a:tc>
                  <a:txBody>
                    <a:bodyPr/>
                    <a:lstStyle/>
                    <a:p>
                      <a:r>
                        <a:rPr kumimoji="1" lang="en-US" altLang="ja-JP" dirty="0">
                          <a:solidFill>
                            <a:schemeClr val="bg1"/>
                          </a:solidFill>
                          <a:effectLst>
                            <a:outerShdw blurRad="38100" dist="38100" dir="2700000" algn="tl">
                              <a:srgbClr val="000000">
                                <a:alpha val="43137"/>
                              </a:srgbClr>
                            </a:outerShdw>
                          </a:effectLst>
                          <a:latin typeface="Amasis MT Pro Black" panose="02040A04050005020304" pitchFamily="18" charset="0"/>
                        </a:rPr>
                        <a:t>REBOOT</a:t>
                      </a:r>
                      <a:endParaRPr kumimoji="1" lang="ja-JP" altLang="en-US" dirty="0">
                        <a:solidFill>
                          <a:schemeClr val="bg1"/>
                        </a:solidFill>
                        <a:effectLst>
                          <a:outerShdw blurRad="38100" dist="38100" dir="2700000" algn="tl">
                            <a:srgbClr val="000000">
                              <a:alpha val="43137"/>
                            </a:srgbClr>
                          </a:outerShdw>
                        </a:effectLst>
                        <a:latin typeface="Amasis MT Pro Black" panose="02040A04050005020304" pitchFamily="18" charset="0"/>
                      </a:endParaRPr>
                    </a:p>
                  </a:txBody>
                  <a:tcPr anchor="ctr"/>
                </a:tc>
                <a:tc>
                  <a:txBody>
                    <a:bodyPr/>
                    <a:lstStyle/>
                    <a:p>
                      <a:endParaRPr kumimoji="1" lang="ja-JP" altLang="en-US" sz="1600" dirty="0">
                        <a:solidFill>
                          <a:schemeClr val="bg1"/>
                        </a:solidFill>
                      </a:endParaRPr>
                    </a:p>
                  </a:txBody>
                  <a:tcPr anchor="ctr"/>
                </a:tc>
                <a:tc>
                  <a:txBody>
                    <a:bodyPr/>
                    <a:lstStyle/>
                    <a:p>
                      <a:pPr algn="ctr"/>
                      <a:endParaRPr kumimoji="1" lang="ja-JP" altLang="en-US" sz="1600" b="1" dirty="0"/>
                    </a:p>
                  </a:txBody>
                  <a:tcPr anchor="ctr"/>
                </a:tc>
                <a:extLst>
                  <a:ext uri="{0D108BD9-81ED-4DB2-BD59-A6C34878D82A}">
                    <a16:rowId xmlns:a16="http://schemas.microsoft.com/office/drawing/2014/main" val="1649666491"/>
                  </a:ext>
                </a:extLst>
              </a:tr>
            </a:tbl>
          </a:graphicData>
        </a:graphic>
      </p:graphicFrame>
    </p:spTree>
    <p:extLst>
      <p:ext uri="{BB962C8B-B14F-4D97-AF65-F5344CB8AC3E}">
        <p14:creationId xmlns:p14="http://schemas.microsoft.com/office/powerpoint/2010/main" val="362072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BE09EFD-781C-F142-7E46-42268B69C1C0}"/>
              </a:ext>
            </a:extLst>
          </p:cNvPr>
          <p:cNvPicPr>
            <a:picLocks noChangeAspect="1"/>
          </p:cNvPicPr>
          <p:nvPr/>
        </p:nvPicPr>
        <p:blipFill>
          <a:blip r:embed="rId2"/>
          <a:stretch>
            <a:fillRect/>
          </a:stretch>
        </p:blipFill>
        <p:spPr>
          <a:xfrm>
            <a:off x="0" y="0"/>
            <a:ext cx="5711483" cy="6858000"/>
          </a:xfrm>
          <a:prstGeom prst="rect">
            <a:avLst/>
          </a:prstGeom>
        </p:spPr>
      </p:pic>
      <p:sp>
        <p:nvSpPr>
          <p:cNvPr id="7" name="テキスト ボックス 6">
            <a:extLst>
              <a:ext uri="{FF2B5EF4-FFF2-40B4-BE49-F238E27FC236}">
                <a16:creationId xmlns:a16="http://schemas.microsoft.com/office/drawing/2014/main" id="{80639733-8D7C-714C-7BA3-88A02AB21A64}"/>
              </a:ext>
            </a:extLst>
          </p:cNvPr>
          <p:cNvSpPr txBox="1"/>
          <p:nvPr/>
        </p:nvSpPr>
        <p:spPr>
          <a:xfrm rot="18235869">
            <a:off x="-192259" y="2573594"/>
            <a:ext cx="6096000" cy="261610"/>
          </a:xfrm>
          <a:prstGeom prst="rect">
            <a:avLst/>
          </a:prstGeom>
          <a:noFill/>
        </p:spPr>
        <p:txBody>
          <a:bodyPr wrap="square">
            <a:spAutoFit/>
          </a:bodyPr>
          <a:lstStyle/>
          <a:p>
            <a:pPr algn="ctr"/>
            <a:r>
              <a:rPr lang="en-US" altLang="ja-JP" sz="1100" dirty="0">
                <a:solidFill>
                  <a:schemeClr val="bg1"/>
                </a:solidFill>
                <a:latin typeface="Aharoni" panose="02010803020104030203" pitchFamily="2" charset="-79"/>
                <a:cs typeface="Aharoni" panose="02010803020104030203" pitchFamily="2" charset="-79"/>
              </a:rPr>
              <a:t>https://www.medicalcountermeasures.gov/media/38717/barda-strategic-plan-2022-2026.pdf</a:t>
            </a:r>
            <a:endParaRPr lang="ja-JP" altLang="en-US" sz="1100" dirty="0">
              <a:solidFill>
                <a:schemeClr val="bg1"/>
              </a:solidFill>
              <a:latin typeface="Aharoni" panose="02010803020104030203" pitchFamily="2" charset="-79"/>
              <a:cs typeface="Aharoni" panose="02010803020104030203" pitchFamily="2" charset="-79"/>
            </a:endParaRPr>
          </a:p>
        </p:txBody>
      </p:sp>
      <p:pic>
        <p:nvPicPr>
          <p:cNvPr id="8" name="image12.jpeg" descr="Image of: BARDA logo and text conveying BARDA Model: Flexible, Nimble Authorities; Multi-Year Funding, Cutting-Edge Expertise; Facilitate Partnerships; Promote Innovation">
            <a:extLst>
              <a:ext uri="{FF2B5EF4-FFF2-40B4-BE49-F238E27FC236}">
                <a16:creationId xmlns:a16="http://schemas.microsoft.com/office/drawing/2014/main" id="{D9D245DC-BD01-CDD3-B607-1D7C848D7361}"/>
              </a:ext>
            </a:extLst>
          </p:cNvPr>
          <p:cNvPicPr>
            <a:picLocks noChangeAspect="1"/>
          </p:cNvPicPr>
          <p:nvPr/>
        </p:nvPicPr>
        <p:blipFill>
          <a:blip r:embed="rId3" cstate="print"/>
          <a:stretch>
            <a:fillRect/>
          </a:stretch>
        </p:blipFill>
        <p:spPr>
          <a:xfrm>
            <a:off x="6648453" y="467936"/>
            <a:ext cx="4208092" cy="2164092"/>
          </a:xfrm>
          <a:prstGeom prst="rect">
            <a:avLst/>
          </a:prstGeom>
        </p:spPr>
      </p:pic>
      <p:sp>
        <p:nvSpPr>
          <p:cNvPr id="3" name="テキスト ボックス 2"/>
          <p:cNvSpPr txBox="1"/>
          <p:nvPr/>
        </p:nvSpPr>
        <p:spPr>
          <a:xfrm rot="654991">
            <a:off x="-54889" y="627739"/>
            <a:ext cx="3619826" cy="584775"/>
          </a:xfrm>
          <a:prstGeom prst="rect">
            <a:avLst/>
          </a:prstGeom>
          <a:noFill/>
        </p:spPr>
        <p:txBody>
          <a:bodyPr wrap="square" rtlCol="0">
            <a:spAutoFit/>
          </a:bodyPr>
          <a:lstStyle/>
          <a:p>
            <a:pPr algn="ctr"/>
            <a:r>
              <a:rPr kumimoji="1" lang="en-US" altLang="ja-JP" sz="3200" b="1" dirty="0">
                <a:solidFill>
                  <a:schemeClr val="accent4">
                    <a:lumMod val="60000"/>
                    <a:lumOff val="40000"/>
                  </a:schemeClr>
                </a:solidFill>
                <a:latin typeface="Yu Gothic UI" panose="020B0500000000000000" pitchFamily="50" charset="-128"/>
                <a:ea typeface="Yu Gothic UI" panose="020B0500000000000000" pitchFamily="50" charset="-128"/>
              </a:rPr>
              <a:t>BARDA</a:t>
            </a:r>
            <a:r>
              <a:rPr kumimoji="1" lang="ja-JP" altLang="en-US" sz="3200" b="1" dirty="0">
                <a:solidFill>
                  <a:schemeClr val="accent4">
                    <a:lumMod val="60000"/>
                    <a:lumOff val="40000"/>
                  </a:schemeClr>
                </a:solidFill>
                <a:latin typeface="Yu Gothic UI" panose="020B0500000000000000" pitchFamily="50" charset="-128"/>
                <a:ea typeface="Yu Gothic UI" panose="020B0500000000000000" pitchFamily="50" charset="-128"/>
              </a:rPr>
              <a:t>戦略計画</a:t>
            </a:r>
            <a:endParaRPr kumimoji="1" lang="en-US" altLang="ja-JP" sz="1050" b="1" dirty="0">
              <a:solidFill>
                <a:schemeClr val="accent4">
                  <a:lumMod val="60000"/>
                  <a:lumOff val="40000"/>
                </a:schemeClr>
              </a:solidFill>
              <a:latin typeface="Yu Gothic UI" panose="020B0500000000000000" pitchFamily="50" charset="-128"/>
              <a:ea typeface="Yu Gothic UI" panose="020B0500000000000000" pitchFamily="50" charset="-128"/>
            </a:endParaRPr>
          </a:p>
        </p:txBody>
      </p:sp>
      <p:sp>
        <p:nvSpPr>
          <p:cNvPr id="9" name="テキスト ボックス 8">
            <a:extLst>
              <a:ext uri="{FF2B5EF4-FFF2-40B4-BE49-F238E27FC236}">
                <a16:creationId xmlns:a16="http://schemas.microsoft.com/office/drawing/2014/main" id="{E928AF44-1958-40E8-99D4-50FE07F573C4}"/>
              </a:ext>
            </a:extLst>
          </p:cNvPr>
          <p:cNvSpPr txBox="1"/>
          <p:nvPr/>
        </p:nvSpPr>
        <p:spPr>
          <a:xfrm>
            <a:off x="5788992" y="2702174"/>
            <a:ext cx="6305037" cy="523220"/>
          </a:xfrm>
          <a:prstGeom prst="rect">
            <a:avLst/>
          </a:prstGeom>
          <a:noFill/>
        </p:spPr>
        <p:txBody>
          <a:bodyPr wrap="square">
            <a:spAutoFit/>
          </a:bodyPr>
          <a:lstStyle/>
          <a:p>
            <a:r>
              <a:rPr lang="en-US" altLang="ja-JP" sz="1400" dirty="0">
                <a:latin typeface="BIZ UDPゴシック" panose="020B0400000000000000" pitchFamily="50" charset="-128"/>
                <a:ea typeface="BIZ UDPゴシック" panose="020B0400000000000000" pitchFamily="50" charset="-128"/>
              </a:rPr>
              <a:t>2006 </a:t>
            </a:r>
            <a:r>
              <a:rPr lang="ja-JP" altLang="en-US" sz="1400" dirty="0">
                <a:latin typeface="BIZ UDPゴシック" panose="020B0400000000000000" pitchFamily="50" charset="-128"/>
                <a:ea typeface="BIZ UDPゴシック" panose="020B0400000000000000" pitchFamily="50" charset="-128"/>
              </a:rPr>
              <a:t>年バイオディフェンス感染症ウィルス薬物研究法案（</a:t>
            </a:r>
            <a:r>
              <a:rPr lang="en-US" altLang="ja-JP" sz="1400" dirty="0">
                <a:latin typeface="BIZ UDPゴシック" panose="020B0400000000000000" pitchFamily="50" charset="-128"/>
                <a:ea typeface="BIZ UDPゴシック" panose="020B0400000000000000" pitchFamily="50" charset="-128"/>
              </a:rPr>
              <a:t>Biodefense and Pandemic Vaccine and Drug Research Act of 2006</a:t>
            </a:r>
            <a:r>
              <a:rPr lang="ja-JP" altLang="en-US" sz="1400" dirty="0">
                <a:latin typeface="BIZ UDPゴシック" panose="020B0400000000000000" pitchFamily="50" charset="-128"/>
                <a:ea typeface="BIZ UDPゴシック" panose="020B0400000000000000" pitchFamily="50" charset="-128"/>
              </a:rPr>
              <a:t>）</a:t>
            </a:r>
          </a:p>
        </p:txBody>
      </p:sp>
      <p:grpSp>
        <p:nvGrpSpPr>
          <p:cNvPr id="10" name="docshapegroup332" descr="Info graphic displaying several key COVID-19 accomplishments defined in document. ">
            <a:extLst>
              <a:ext uri="{FF2B5EF4-FFF2-40B4-BE49-F238E27FC236}">
                <a16:creationId xmlns:a16="http://schemas.microsoft.com/office/drawing/2014/main" id="{AE753335-3972-437F-B490-5250C9BA6D4F}"/>
              </a:ext>
            </a:extLst>
          </p:cNvPr>
          <p:cNvGrpSpPr>
            <a:grpSpLocks/>
          </p:cNvGrpSpPr>
          <p:nvPr/>
        </p:nvGrpSpPr>
        <p:grpSpPr bwMode="auto">
          <a:xfrm>
            <a:off x="5788991" y="3622566"/>
            <a:ext cx="6305037" cy="2403554"/>
            <a:chOff x="1080" y="143"/>
            <a:chExt cx="10077" cy="3677"/>
          </a:xfrm>
        </p:grpSpPr>
        <p:pic>
          <p:nvPicPr>
            <p:cNvPr id="11" name="docshape333" descr="Info graphic displaying several key COVID-19 accomplishments defined in document. ">
              <a:extLst>
                <a:ext uri="{FF2B5EF4-FFF2-40B4-BE49-F238E27FC236}">
                  <a16:creationId xmlns:a16="http://schemas.microsoft.com/office/drawing/2014/main" id="{BF76B16D-0D05-44E2-88D3-1AC410987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 y="143"/>
              <a:ext cx="10074" cy="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cshape334">
              <a:extLst>
                <a:ext uri="{FF2B5EF4-FFF2-40B4-BE49-F238E27FC236}">
                  <a16:creationId xmlns:a16="http://schemas.microsoft.com/office/drawing/2014/main" id="{30794803-B694-4E8B-B1B6-CF44B2CE51FB}"/>
                </a:ext>
              </a:extLst>
            </p:cNvPr>
            <p:cNvSpPr>
              <a:spLocks noChangeArrowheads="1"/>
            </p:cNvSpPr>
            <p:nvPr/>
          </p:nvSpPr>
          <p:spPr bwMode="auto">
            <a:xfrm>
              <a:off x="1080" y="3738"/>
              <a:ext cx="7719" cy="45"/>
            </a:xfrm>
            <a:prstGeom prst="rect">
              <a:avLst/>
            </a:prstGeom>
            <a:solidFill>
              <a:srgbClr val="9590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 name="テキスト ボックス 1">
            <a:extLst>
              <a:ext uri="{FF2B5EF4-FFF2-40B4-BE49-F238E27FC236}">
                <a16:creationId xmlns:a16="http://schemas.microsoft.com/office/drawing/2014/main" id="{9E34DBD3-2DD4-46FC-8288-6008B3E0D4DE}"/>
              </a:ext>
            </a:extLst>
          </p:cNvPr>
          <p:cNvSpPr txBox="1"/>
          <p:nvPr/>
        </p:nvSpPr>
        <p:spPr>
          <a:xfrm>
            <a:off x="5788992" y="6036160"/>
            <a:ext cx="6326809" cy="584775"/>
          </a:xfrm>
          <a:prstGeom prst="rect">
            <a:avLst/>
          </a:prstGeom>
          <a:noFill/>
        </p:spPr>
        <p:txBody>
          <a:bodyPr wrap="square" rtlCol="0">
            <a:spAutoFit/>
          </a:bodyPr>
          <a:lstStyle/>
          <a:p>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BARDA's</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Rapid</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Response</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to</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the</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COVID-19 Pandemic</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Laid</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Foundations</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dirty="0">
                <a:effectLst/>
                <a:latin typeface="BIZ UDPゴシック" panose="020B0400000000000000" pitchFamily="50" charset="-128"/>
                <a:ea typeface="BIZ UDPゴシック" panose="020B0400000000000000" pitchFamily="50" charset="-128"/>
                <a:cs typeface="Gill Sans MT" panose="020B0502020104020203" pitchFamily="34" charset="0"/>
              </a:rPr>
              <a:t>for</a:t>
            </a:r>
            <a:r>
              <a:rPr lang="en-US" altLang="ja-JP" sz="1600" spc="15" dirty="0">
                <a:effectLst/>
                <a:latin typeface="BIZ UDPゴシック" panose="020B0400000000000000" pitchFamily="50" charset="-128"/>
                <a:ea typeface="BIZ UDPゴシック" panose="020B0400000000000000" pitchFamily="50" charset="-128"/>
                <a:cs typeface="Gill Sans MT" panose="020B0502020104020203" pitchFamily="34" charset="0"/>
              </a:rPr>
              <a:t> </a:t>
            </a:r>
            <a:r>
              <a:rPr lang="en-US" altLang="ja-JP" sz="1600" spc="-10" dirty="0">
                <a:effectLst/>
                <a:latin typeface="BIZ UDPゴシック" panose="020B0400000000000000" pitchFamily="50" charset="-128"/>
                <a:ea typeface="BIZ UDPゴシック" panose="020B0400000000000000" pitchFamily="50" charset="-128"/>
                <a:cs typeface="Gill Sans MT" panose="020B0502020104020203" pitchFamily="34" charset="0"/>
              </a:rPr>
              <a:t>Successes</a:t>
            </a:r>
            <a:endParaRPr kumimoji="1" lang="ja-JP" altLang="en-US" sz="1600" dirty="0"/>
          </a:p>
        </p:txBody>
      </p:sp>
    </p:spTree>
    <p:extLst>
      <p:ext uri="{BB962C8B-B14F-4D97-AF65-F5344CB8AC3E}">
        <p14:creationId xmlns:p14="http://schemas.microsoft.com/office/powerpoint/2010/main" val="335640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5534" y="1298449"/>
            <a:ext cx="9160933" cy="5009727"/>
            <a:chOff x="-6350" y="973836"/>
            <a:chExt cx="6870700" cy="3757295"/>
          </a:xfrm>
        </p:grpSpPr>
        <p:pic>
          <p:nvPicPr>
            <p:cNvPr id="3" name="object 3"/>
            <p:cNvPicPr/>
            <p:nvPr/>
          </p:nvPicPr>
          <p:blipFill>
            <a:blip r:embed="rId2" cstate="print"/>
            <a:stretch>
              <a:fillRect/>
            </a:stretch>
          </p:blipFill>
          <p:spPr>
            <a:xfrm>
              <a:off x="92964" y="973836"/>
              <a:ext cx="6720840" cy="3723132"/>
            </a:xfrm>
            <a:prstGeom prst="rect">
              <a:avLst/>
            </a:prstGeom>
          </p:spPr>
        </p:pic>
        <p:sp>
          <p:nvSpPr>
            <p:cNvPr id="4" name="object 4"/>
            <p:cNvSpPr/>
            <p:nvPr/>
          </p:nvSpPr>
          <p:spPr>
            <a:xfrm>
              <a:off x="126225" y="1006868"/>
              <a:ext cx="6599555" cy="365760"/>
            </a:xfrm>
            <a:custGeom>
              <a:avLst/>
              <a:gdLst/>
              <a:ahLst/>
              <a:cxnLst/>
              <a:rect l="l" t="t" r="r" b="b"/>
              <a:pathLst>
                <a:path w="6599555" h="365759">
                  <a:moveTo>
                    <a:pt x="6598933" y="0"/>
                  </a:moveTo>
                  <a:lnTo>
                    <a:pt x="3299472" y="0"/>
                  </a:lnTo>
                  <a:lnTo>
                    <a:pt x="3299472" y="205727"/>
                  </a:lnTo>
                  <a:lnTo>
                    <a:pt x="3299460" y="0"/>
                  </a:lnTo>
                  <a:lnTo>
                    <a:pt x="0" y="0"/>
                  </a:lnTo>
                  <a:lnTo>
                    <a:pt x="0" y="205727"/>
                  </a:lnTo>
                  <a:lnTo>
                    <a:pt x="0" y="365747"/>
                  </a:lnTo>
                  <a:lnTo>
                    <a:pt x="274955" y="365747"/>
                  </a:lnTo>
                  <a:lnTo>
                    <a:pt x="274955" y="205727"/>
                  </a:lnTo>
                  <a:lnTo>
                    <a:pt x="274967" y="365747"/>
                  </a:lnTo>
                  <a:lnTo>
                    <a:pt x="549910" y="365747"/>
                  </a:lnTo>
                  <a:lnTo>
                    <a:pt x="549910" y="205727"/>
                  </a:lnTo>
                  <a:lnTo>
                    <a:pt x="549922" y="365747"/>
                  </a:lnTo>
                  <a:lnTo>
                    <a:pt x="824877" y="365747"/>
                  </a:lnTo>
                  <a:lnTo>
                    <a:pt x="1099820" y="365747"/>
                  </a:lnTo>
                  <a:lnTo>
                    <a:pt x="1099820" y="205727"/>
                  </a:lnTo>
                  <a:lnTo>
                    <a:pt x="1099845" y="365747"/>
                  </a:lnTo>
                  <a:lnTo>
                    <a:pt x="1374787" y="365747"/>
                  </a:lnTo>
                  <a:lnTo>
                    <a:pt x="3849370" y="365747"/>
                  </a:lnTo>
                  <a:lnTo>
                    <a:pt x="3849370" y="205727"/>
                  </a:lnTo>
                  <a:lnTo>
                    <a:pt x="3849382" y="365747"/>
                  </a:lnTo>
                  <a:lnTo>
                    <a:pt x="4124337" y="365747"/>
                  </a:lnTo>
                  <a:lnTo>
                    <a:pt x="4399292" y="365747"/>
                  </a:lnTo>
                  <a:lnTo>
                    <a:pt x="4674235" y="365747"/>
                  </a:lnTo>
                  <a:lnTo>
                    <a:pt x="4674235" y="205727"/>
                  </a:lnTo>
                  <a:lnTo>
                    <a:pt x="4674247" y="365747"/>
                  </a:lnTo>
                  <a:lnTo>
                    <a:pt x="4949202" y="365747"/>
                  </a:lnTo>
                  <a:lnTo>
                    <a:pt x="5224145" y="365747"/>
                  </a:lnTo>
                  <a:lnTo>
                    <a:pt x="5224145" y="205727"/>
                  </a:lnTo>
                  <a:lnTo>
                    <a:pt x="5224157" y="365747"/>
                  </a:lnTo>
                  <a:lnTo>
                    <a:pt x="5499112" y="365747"/>
                  </a:lnTo>
                  <a:lnTo>
                    <a:pt x="5774067" y="365747"/>
                  </a:lnTo>
                  <a:lnTo>
                    <a:pt x="6049010" y="365747"/>
                  </a:lnTo>
                  <a:lnTo>
                    <a:pt x="6049010" y="205727"/>
                  </a:lnTo>
                  <a:lnTo>
                    <a:pt x="6049022" y="365747"/>
                  </a:lnTo>
                  <a:lnTo>
                    <a:pt x="6323978" y="365747"/>
                  </a:lnTo>
                  <a:lnTo>
                    <a:pt x="6598933" y="365747"/>
                  </a:lnTo>
                  <a:lnTo>
                    <a:pt x="6598933" y="205727"/>
                  </a:lnTo>
                  <a:lnTo>
                    <a:pt x="6598933" y="0"/>
                  </a:lnTo>
                  <a:close/>
                </a:path>
              </a:pathLst>
            </a:custGeom>
            <a:solidFill>
              <a:srgbClr val="F9F6F4"/>
            </a:solidFill>
          </p:spPr>
          <p:txBody>
            <a:bodyPr wrap="square" lIns="0" tIns="0" rIns="0" bIns="0" rtlCol="0"/>
            <a:lstStyle/>
            <a:p>
              <a:endParaRPr sz="2400"/>
            </a:p>
          </p:txBody>
        </p:sp>
        <p:sp>
          <p:nvSpPr>
            <p:cNvPr id="5" name="object 5"/>
            <p:cNvSpPr/>
            <p:nvPr/>
          </p:nvSpPr>
          <p:spPr>
            <a:xfrm>
              <a:off x="126225" y="1372501"/>
              <a:ext cx="6599555" cy="3235960"/>
            </a:xfrm>
            <a:custGeom>
              <a:avLst/>
              <a:gdLst/>
              <a:ahLst/>
              <a:cxnLst/>
              <a:rect l="l" t="t" r="r" b="b"/>
              <a:pathLst>
                <a:path w="6599555" h="3235960">
                  <a:moveTo>
                    <a:pt x="274955" y="1034656"/>
                  </a:moveTo>
                  <a:lnTo>
                    <a:pt x="0" y="1034656"/>
                  </a:lnTo>
                  <a:lnTo>
                    <a:pt x="0" y="2018207"/>
                  </a:lnTo>
                  <a:lnTo>
                    <a:pt x="0" y="3235744"/>
                  </a:lnTo>
                  <a:lnTo>
                    <a:pt x="274955" y="3235744"/>
                  </a:lnTo>
                  <a:lnTo>
                    <a:pt x="274955" y="2018271"/>
                  </a:lnTo>
                  <a:lnTo>
                    <a:pt x="274955" y="1034656"/>
                  </a:lnTo>
                  <a:close/>
                </a:path>
                <a:path w="6599555" h="3235960">
                  <a:moveTo>
                    <a:pt x="274955" y="0"/>
                  </a:moveTo>
                  <a:lnTo>
                    <a:pt x="0" y="0"/>
                  </a:lnTo>
                  <a:lnTo>
                    <a:pt x="0" y="1034529"/>
                  </a:lnTo>
                  <a:lnTo>
                    <a:pt x="274955" y="1034529"/>
                  </a:lnTo>
                  <a:lnTo>
                    <a:pt x="274955" y="0"/>
                  </a:lnTo>
                  <a:close/>
                </a:path>
                <a:path w="6599555" h="3235960">
                  <a:moveTo>
                    <a:pt x="549910" y="2769730"/>
                  </a:moveTo>
                  <a:lnTo>
                    <a:pt x="274967" y="2769730"/>
                  </a:lnTo>
                  <a:lnTo>
                    <a:pt x="274967" y="3235744"/>
                  </a:lnTo>
                  <a:lnTo>
                    <a:pt x="549910" y="3235744"/>
                  </a:lnTo>
                  <a:lnTo>
                    <a:pt x="549910" y="2769730"/>
                  </a:lnTo>
                  <a:close/>
                </a:path>
                <a:path w="6599555" h="3235960">
                  <a:moveTo>
                    <a:pt x="549910" y="1407274"/>
                  </a:moveTo>
                  <a:lnTo>
                    <a:pt x="274967" y="1407274"/>
                  </a:lnTo>
                  <a:lnTo>
                    <a:pt x="274967" y="2018207"/>
                  </a:lnTo>
                  <a:lnTo>
                    <a:pt x="274967" y="2608186"/>
                  </a:lnTo>
                  <a:lnTo>
                    <a:pt x="549910" y="2608186"/>
                  </a:lnTo>
                  <a:lnTo>
                    <a:pt x="549910" y="2018271"/>
                  </a:lnTo>
                  <a:lnTo>
                    <a:pt x="549910" y="1407274"/>
                  </a:lnTo>
                  <a:close/>
                </a:path>
                <a:path w="6599555" h="3235960">
                  <a:moveTo>
                    <a:pt x="549910" y="1034656"/>
                  </a:moveTo>
                  <a:lnTo>
                    <a:pt x="274967" y="1034656"/>
                  </a:lnTo>
                  <a:lnTo>
                    <a:pt x="274967" y="1084186"/>
                  </a:lnTo>
                  <a:lnTo>
                    <a:pt x="549910" y="1084186"/>
                  </a:lnTo>
                  <a:lnTo>
                    <a:pt x="549910" y="1034656"/>
                  </a:lnTo>
                  <a:close/>
                </a:path>
                <a:path w="6599555" h="3235960">
                  <a:moveTo>
                    <a:pt x="549910" y="352666"/>
                  </a:moveTo>
                  <a:lnTo>
                    <a:pt x="274967" y="352666"/>
                  </a:lnTo>
                  <a:lnTo>
                    <a:pt x="274967" y="1034529"/>
                  </a:lnTo>
                  <a:lnTo>
                    <a:pt x="549910" y="1034529"/>
                  </a:lnTo>
                  <a:lnTo>
                    <a:pt x="549910" y="352666"/>
                  </a:lnTo>
                  <a:close/>
                </a:path>
                <a:path w="6599555" h="3235960">
                  <a:moveTo>
                    <a:pt x="549910" y="0"/>
                  </a:moveTo>
                  <a:lnTo>
                    <a:pt x="274967" y="0"/>
                  </a:lnTo>
                  <a:lnTo>
                    <a:pt x="274967" y="29578"/>
                  </a:lnTo>
                  <a:lnTo>
                    <a:pt x="549910" y="29578"/>
                  </a:lnTo>
                  <a:lnTo>
                    <a:pt x="549910" y="0"/>
                  </a:lnTo>
                  <a:close/>
                </a:path>
                <a:path w="6599555" h="3235960">
                  <a:moveTo>
                    <a:pt x="1099820" y="1034656"/>
                  </a:moveTo>
                  <a:lnTo>
                    <a:pt x="824877" y="1034656"/>
                  </a:lnTo>
                  <a:lnTo>
                    <a:pt x="549922" y="1034656"/>
                  </a:lnTo>
                  <a:lnTo>
                    <a:pt x="549922" y="1084186"/>
                  </a:lnTo>
                  <a:lnTo>
                    <a:pt x="824877" y="1084186"/>
                  </a:lnTo>
                  <a:lnTo>
                    <a:pt x="824877" y="1407274"/>
                  </a:lnTo>
                  <a:lnTo>
                    <a:pt x="549922" y="1407274"/>
                  </a:lnTo>
                  <a:lnTo>
                    <a:pt x="549922" y="2018207"/>
                  </a:lnTo>
                  <a:lnTo>
                    <a:pt x="549922" y="3235744"/>
                  </a:lnTo>
                  <a:lnTo>
                    <a:pt x="824877" y="3235744"/>
                  </a:lnTo>
                  <a:lnTo>
                    <a:pt x="1099820" y="3235744"/>
                  </a:lnTo>
                  <a:lnTo>
                    <a:pt x="1099820" y="2018271"/>
                  </a:lnTo>
                  <a:lnTo>
                    <a:pt x="1099820" y="1034656"/>
                  </a:lnTo>
                  <a:close/>
                </a:path>
                <a:path w="6599555" h="3235960">
                  <a:moveTo>
                    <a:pt x="1099820" y="0"/>
                  </a:moveTo>
                  <a:lnTo>
                    <a:pt x="824877" y="0"/>
                  </a:lnTo>
                  <a:lnTo>
                    <a:pt x="549922" y="0"/>
                  </a:lnTo>
                  <a:lnTo>
                    <a:pt x="549922" y="1034529"/>
                  </a:lnTo>
                  <a:lnTo>
                    <a:pt x="824877" y="1034529"/>
                  </a:lnTo>
                  <a:lnTo>
                    <a:pt x="1099820" y="1034529"/>
                  </a:lnTo>
                  <a:lnTo>
                    <a:pt x="1099820" y="0"/>
                  </a:lnTo>
                  <a:close/>
                </a:path>
                <a:path w="6599555" h="3235960">
                  <a:moveTo>
                    <a:pt x="3849370" y="1034656"/>
                  </a:moveTo>
                  <a:lnTo>
                    <a:pt x="3849370" y="1034656"/>
                  </a:lnTo>
                  <a:lnTo>
                    <a:pt x="1099845" y="1034656"/>
                  </a:lnTo>
                  <a:lnTo>
                    <a:pt x="1099845" y="2018207"/>
                  </a:lnTo>
                  <a:lnTo>
                    <a:pt x="1099845" y="3235744"/>
                  </a:lnTo>
                  <a:lnTo>
                    <a:pt x="1374787" y="3235744"/>
                  </a:lnTo>
                  <a:lnTo>
                    <a:pt x="3849370" y="3235744"/>
                  </a:lnTo>
                  <a:lnTo>
                    <a:pt x="3849370" y="2018271"/>
                  </a:lnTo>
                  <a:lnTo>
                    <a:pt x="3849370" y="1034656"/>
                  </a:lnTo>
                  <a:close/>
                </a:path>
                <a:path w="6599555" h="3235960">
                  <a:moveTo>
                    <a:pt x="3849370" y="0"/>
                  </a:moveTo>
                  <a:lnTo>
                    <a:pt x="3849370" y="0"/>
                  </a:lnTo>
                  <a:lnTo>
                    <a:pt x="1099845" y="0"/>
                  </a:lnTo>
                  <a:lnTo>
                    <a:pt x="1099845" y="1034529"/>
                  </a:lnTo>
                  <a:lnTo>
                    <a:pt x="3849370" y="1034529"/>
                  </a:lnTo>
                  <a:lnTo>
                    <a:pt x="3849370" y="0"/>
                  </a:lnTo>
                  <a:close/>
                </a:path>
                <a:path w="6599555" h="3235960">
                  <a:moveTo>
                    <a:pt x="4674235" y="1034656"/>
                  </a:moveTo>
                  <a:lnTo>
                    <a:pt x="4399292" y="1034656"/>
                  </a:lnTo>
                  <a:lnTo>
                    <a:pt x="4124337" y="1034656"/>
                  </a:lnTo>
                  <a:lnTo>
                    <a:pt x="3849382" y="1034656"/>
                  </a:lnTo>
                  <a:lnTo>
                    <a:pt x="3849382" y="2018207"/>
                  </a:lnTo>
                  <a:lnTo>
                    <a:pt x="3849382" y="3235744"/>
                  </a:lnTo>
                  <a:lnTo>
                    <a:pt x="4124337" y="3235744"/>
                  </a:lnTo>
                  <a:lnTo>
                    <a:pt x="4399292" y="3235744"/>
                  </a:lnTo>
                  <a:lnTo>
                    <a:pt x="4674235" y="3235744"/>
                  </a:lnTo>
                  <a:lnTo>
                    <a:pt x="4674235" y="2018271"/>
                  </a:lnTo>
                  <a:lnTo>
                    <a:pt x="4674235" y="1034656"/>
                  </a:lnTo>
                  <a:close/>
                </a:path>
                <a:path w="6599555" h="3235960">
                  <a:moveTo>
                    <a:pt x="4674235" y="0"/>
                  </a:moveTo>
                  <a:lnTo>
                    <a:pt x="4399292" y="0"/>
                  </a:lnTo>
                  <a:lnTo>
                    <a:pt x="4124337" y="0"/>
                  </a:lnTo>
                  <a:lnTo>
                    <a:pt x="3849382" y="0"/>
                  </a:lnTo>
                  <a:lnTo>
                    <a:pt x="3849382" y="1034529"/>
                  </a:lnTo>
                  <a:lnTo>
                    <a:pt x="4124337" y="1034529"/>
                  </a:lnTo>
                  <a:lnTo>
                    <a:pt x="4399292" y="1034529"/>
                  </a:lnTo>
                  <a:lnTo>
                    <a:pt x="4674235" y="1034529"/>
                  </a:lnTo>
                  <a:lnTo>
                    <a:pt x="4674235" y="0"/>
                  </a:lnTo>
                  <a:close/>
                </a:path>
                <a:path w="6599555" h="3235960">
                  <a:moveTo>
                    <a:pt x="5224145" y="1034656"/>
                  </a:moveTo>
                  <a:lnTo>
                    <a:pt x="4949202" y="1034656"/>
                  </a:lnTo>
                  <a:lnTo>
                    <a:pt x="4674247" y="1034656"/>
                  </a:lnTo>
                  <a:lnTo>
                    <a:pt x="4674247" y="2018207"/>
                  </a:lnTo>
                  <a:lnTo>
                    <a:pt x="4674247" y="3235744"/>
                  </a:lnTo>
                  <a:lnTo>
                    <a:pt x="4949202" y="3235744"/>
                  </a:lnTo>
                  <a:lnTo>
                    <a:pt x="5224145" y="3235744"/>
                  </a:lnTo>
                  <a:lnTo>
                    <a:pt x="5224145" y="2018271"/>
                  </a:lnTo>
                  <a:lnTo>
                    <a:pt x="5224145" y="1034656"/>
                  </a:lnTo>
                  <a:close/>
                </a:path>
                <a:path w="6599555" h="3235960">
                  <a:moveTo>
                    <a:pt x="5224145" y="0"/>
                  </a:moveTo>
                  <a:lnTo>
                    <a:pt x="4949202" y="0"/>
                  </a:lnTo>
                  <a:lnTo>
                    <a:pt x="4674247" y="0"/>
                  </a:lnTo>
                  <a:lnTo>
                    <a:pt x="4674247" y="1034529"/>
                  </a:lnTo>
                  <a:lnTo>
                    <a:pt x="4949202" y="1034529"/>
                  </a:lnTo>
                  <a:lnTo>
                    <a:pt x="5224145" y="1034529"/>
                  </a:lnTo>
                  <a:lnTo>
                    <a:pt x="5224145" y="0"/>
                  </a:lnTo>
                  <a:close/>
                </a:path>
                <a:path w="6599555" h="3235960">
                  <a:moveTo>
                    <a:pt x="6049010" y="1034656"/>
                  </a:moveTo>
                  <a:lnTo>
                    <a:pt x="5774067" y="1034656"/>
                  </a:lnTo>
                  <a:lnTo>
                    <a:pt x="5499112" y="1034656"/>
                  </a:lnTo>
                  <a:lnTo>
                    <a:pt x="5224157" y="1034656"/>
                  </a:lnTo>
                  <a:lnTo>
                    <a:pt x="5224157" y="2018271"/>
                  </a:lnTo>
                  <a:lnTo>
                    <a:pt x="5499112" y="2018271"/>
                  </a:lnTo>
                  <a:lnTo>
                    <a:pt x="5774067" y="2018271"/>
                  </a:lnTo>
                  <a:lnTo>
                    <a:pt x="6049010" y="2018271"/>
                  </a:lnTo>
                  <a:lnTo>
                    <a:pt x="6049010" y="1034656"/>
                  </a:lnTo>
                  <a:close/>
                </a:path>
                <a:path w="6599555" h="3235960">
                  <a:moveTo>
                    <a:pt x="6049010" y="0"/>
                  </a:moveTo>
                  <a:lnTo>
                    <a:pt x="5774067" y="0"/>
                  </a:lnTo>
                  <a:lnTo>
                    <a:pt x="5499112" y="0"/>
                  </a:lnTo>
                  <a:lnTo>
                    <a:pt x="5224157" y="0"/>
                  </a:lnTo>
                  <a:lnTo>
                    <a:pt x="5224157" y="1034529"/>
                  </a:lnTo>
                  <a:lnTo>
                    <a:pt x="5499112" y="1034529"/>
                  </a:lnTo>
                  <a:lnTo>
                    <a:pt x="5774067" y="1034529"/>
                  </a:lnTo>
                  <a:lnTo>
                    <a:pt x="6049010" y="1034529"/>
                  </a:lnTo>
                  <a:lnTo>
                    <a:pt x="6049010" y="0"/>
                  </a:lnTo>
                  <a:close/>
                </a:path>
                <a:path w="6599555" h="3235960">
                  <a:moveTo>
                    <a:pt x="6598933" y="1034656"/>
                  </a:moveTo>
                  <a:lnTo>
                    <a:pt x="6323978" y="1034656"/>
                  </a:lnTo>
                  <a:lnTo>
                    <a:pt x="6049022" y="1034656"/>
                  </a:lnTo>
                  <a:lnTo>
                    <a:pt x="6049022" y="2018271"/>
                  </a:lnTo>
                  <a:lnTo>
                    <a:pt x="6323978" y="2018271"/>
                  </a:lnTo>
                  <a:lnTo>
                    <a:pt x="6598933" y="2018271"/>
                  </a:lnTo>
                  <a:lnTo>
                    <a:pt x="6598933" y="1034656"/>
                  </a:lnTo>
                  <a:close/>
                </a:path>
                <a:path w="6599555" h="3235960">
                  <a:moveTo>
                    <a:pt x="6598933" y="0"/>
                  </a:moveTo>
                  <a:lnTo>
                    <a:pt x="6323978" y="0"/>
                  </a:lnTo>
                  <a:lnTo>
                    <a:pt x="6049022" y="0"/>
                  </a:lnTo>
                  <a:lnTo>
                    <a:pt x="6049022" y="1034529"/>
                  </a:lnTo>
                  <a:lnTo>
                    <a:pt x="6323978" y="1034529"/>
                  </a:lnTo>
                  <a:lnTo>
                    <a:pt x="6598933" y="1034529"/>
                  </a:lnTo>
                  <a:lnTo>
                    <a:pt x="6598933" y="0"/>
                  </a:lnTo>
                  <a:close/>
                </a:path>
              </a:pathLst>
            </a:custGeom>
            <a:solidFill>
              <a:srgbClr val="F4EBE7"/>
            </a:solidFill>
          </p:spPr>
          <p:txBody>
            <a:bodyPr wrap="square" lIns="0" tIns="0" rIns="0" bIns="0" rtlCol="0"/>
            <a:lstStyle/>
            <a:p>
              <a:endParaRPr sz="2400"/>
            </a:p>
          </p:txBody>
        </p:sp>
        <p:sp>
          <p:nvSpPr>
            <p:cNvPr id="6" name="object 6"/>
            <p:cNvSpPr/>
            <p:nvPr/>
          </p:nvSpPr>
          <p:spPr>
            <a:xfrm>
              <a:off x="5075428" y="3390709"/>
              <a:ext cx="1649730" cy="1217930"/>
            </a:xfrm>
            <a:custGeom>
              <a:avLst/>
              <a:gdLst/>
              <a:ahLst/>
              <a:cxnLst/>
              <a:rect l="l" t="t" r="r" b="b"/>
              <a:pathLst>
                <a:path w="1649729" h="1217929">
                  <a:moveTo>
                    <a:pt x="274942" y="0"/>
                  </a:moveTo>
                  <a:lnTo>
                    <a:pt x="0" y="0"/>
                  </a:lnTo>
                  <a:lnTo>
                    <a:pt x="0" y="1217536"/>
                  </a:lnTo>
                  <a:lnTo>
                    <a:pt x="274942" y="1217536"/>
                  </a:lnTo>
                  <a:lnTo>
                    <a:pt x="274942" y="0"/>
                  </a:lnTo>
                  <a:close/>
                </a:path>
                <a:path w="1649729" h="1217929">
                  <a:moveTo>
                    <a:pt x="1099807" y="0"/>
                  </a:moveTo>
                  <a:lnTo>
                    <a:pt x="824865" y="0"/>
                  </a:lnTo>
                  <a:lnTo>
                    <a:pt x="549910" y="0"/>
                  </a:lnTo>
                  <a:lnTo>
                    <a:pt x="274955" y="0"/>
                  </a:lnTo>
                  <a:lnTo>
                    <a:pt x="274955" y="1217536"/>
                  </a:lnTo>
                  <a:lnTo>
                    <a:pt x="549910" y="1217536"/>
                  </a:lnTo>
                  <a:lnTo>
                    <a:pt x="824865" y="1217536"/>
                  </a:lnTo>
                  <a:lnTo>
                    <a:pt x="1099807" y="1217536"/>
                  </a:lnTo>
                  <a:lnTo>
                    <a:pt x="1099807" y="0"/>
                  </a:lnTo>
                  <a:close/>
                </a:path>
                <a:path w="1649729" h="1217929">
                  <a:moveTo>
                    <a:pt x="1649730" y="0"/>
                  </a:moveTo>
                  <a:lnTo>
                    <a:pt x="1374775" y="0"/>
                  </a:lnTo>
                  <a:lnTo>
                    <a:pt x="1099820" y="0"/>
                  </a:lnTo>
                  <a:lnTo>
                    <a:pt x="1099820" y="1217536"/>
                  </a:lnTo>
                  <a:lnTo>
                    <a:pt x="1374775" y="1217536"/>
                  </a:lnTo>
                  <a:lnTo>
                    <a:pt x="1649730" y="1217536"/>
                  </a:lnTo>
                  <a:lnTo>
                    <a:pt x="1649730" y="0"/>
                  </a:lnTo>
                  <a:close/>
                </a:path>
              </a:pathLst>
            </a:custGeom>
            <a:solidFill>
              <a:srgbClr val="F4EBE7"/>
            </a:solidFill>
          </p:spPr>
          <p:txBody>
            <a:bodyPr wrap="square" lIns="0" tIns="0" rIns="0" bIns="0" rtlCol="0"/>
            <a:lstStyle/>
            <a:p>
              <a:endParaRPr sz="2400"/>
            </a:p>
          </p:txBody>
        </p:sp>
        <p:sp>
          <p:nvSpPr>
            <p:cNvPr id="7" name="object 7"/>
            <p:cNvSpPr/>
            <p:nvPr/>
          </p:nvSpPr>
          <p:spPr>
            <a:xfrm>
              <a:off x="401193" y="1725168"/>
              <a:ext cx="0" cy="2889885"/>
            </a:xfrm>
            <a:custGeom>
              <a:avLst/>
              <a:gdLst/>
              <a:ahLst/>
              <a:cxnLst/>
              <a:rect l="l" t="t" r="r" b="b"/>
              <a:pathLst>
                <a:path h="2889885">
                  <a:moveTo>
                    <a:pt x="0" y="2417064"/>
                  </a:moveTo>
                  <a:lnTo>
                    <a:pt x="0" y="2889427"/>
                  </a:lnTo>
                </a:path>
                <a:path h="2889885">
                  <a:moveTo>
                    <a:pt x="0" y="1054608"/>
                  </a:moveTo>
                  <a:lnTo>
                    <a:pt x="0" y="2255520"/>
                  </a:lnTo>
                </a:path>
                <a:path h="2889885">
                  <a:moveTo>
                    <a:pt x="0" y="0"/>
                  </a:moveTo>
                  <a:lnTo>
                    <a:pt x="0" y="731520"/>
                  </a:lnTo>
                </a:path>
              </a:pathLst>
            </a:custGeom>
            <a:ln w="12700">
              <a:solidFill>
                <a:srgbClr val="E1CCBB"/>
              </a:solidFill>
            </a:ln>
          </p:spPr>
          <p:txBody>
            <a:bodyPr wrap="square" lIns="0" tIns="0" rIns="0" bIns="0" rtlCol="0"/>
            <a:lstStyle/>
            <a:p>
              <a:endParaRPr sz="2400"/>
            </a:p>
          </p:txBody>
        </p:sp>
        <p:sp>
          <p:nvSpPr>
            <p:cNvPr id="8" name="object 8"/>
            <p:cNvSpPr/>
            <p:nvPr/>
          </p:nvSpPr>
          <p:spPr>
            <a:xfrm>
              <a:off x="401193" y="1206245"/>
              <a:ext cx="0" cy="196215"/>
            </a:xfrm>
            <a:custGeom>
              <a:avLst/>
              <a:gdLst/>
              <a:ahLst/>
              <a:cxnLst/>
              <a:rect l="l" t="t" r="r" b="b"/>
              <a:pathLst>
                <a:path h="196215">
                  <a:moveTo>
                    <a:pt x="0" y="0"/>
                  </a:moveTo>
                  <a:lnTo>
                    <a:pt x="0" y="195833"/>
                  </a:lnTo>
                </a:path>
              </a:pathLst>
            </a:custGeom>
            <a:ln w="12700">
              <a:solidFill>
                <a:srgbClr val="E1CCBB"/>
              </a:solidFill>
            </a:ln>
          </p:spPr>
          <p:txBody>
            <a:bodyPr wrap="square" lIns="0" tIns="0" rIns="0" bIns="0" rtlCol="0"/>
            <a:lstStyle/>
            <a:p>
              <a:endParaRPr sz="2400"/>
            </a:p>
          </p:txBody>
        </p:sp>
        <p:sp>
          <p:nvSpPr>
            <p:cNvPr id="9" name="object 9"/>
            <p:cNvSpPr/>
            <p:nvPr/>
          </p:nvSpPr>
          <p:spPr>
            <a:xfrm>
              <a:off x="119886" y="1000506"/>
              <a:ext cx="6611620" cy="3614420"/>
            </a:xfrm>
            <a:custGeom>
              <a:avLst/>
              <a:gdLst/>
              <a:ahLst/>
              <a:cxnLst/>
              <a:rect l="l" t="t" r="r" b="b"/>
              <a:pathLst>
                <a:path w="6611620" h="3614420">
                  <a:moveTo>
                    <a:pt x="556261" y="3141726"/>
                  </a:moveTo>
                  <a:lnTo>
                    <a:pt x="556261" y="3614089"/>
                  </a:lnTo>
                </a:path>
                <a:path w="6611620" h="3614420">
                  <a:moveTo>
                    <a:pt x="556261" y="1779270"/>
                  </a:moveTo>
                  <a:lnTo>
                    <a:pt x="556261" y="2980182"/>
                  </a:lnTo>
                </a:path>
                <a:path w="6611620" h="3614420">
                  <a:moveTo>
                    <a:pt x="556261" y="724662"/>
                  </a:moveTo>
                  <a:lnTo>
                    <a:pt x="556261" y="1456182"/>
                  </a:lnTo>
                </a:path>
                <a:path w="6611620" h="3614420">
                  <a:moveTo>
                    <a:pt x="556261" y="205740"/>
                  </a:moveTo>
                  <a:lnTo>
                    <a:pt x="556261" y="401574"/>
                  </a:lnTo>
                </a:path>
                <a:path w="6611620" h="3614420">
                  <a:moveTo>
                    <a:pt x="831216" y="1779270"/>
                  </a:moveTo>
                  <a:lnTo>
                    <a:pt x="831216" y="3614089"/>
                  </a:lnTo>
                </a:path>
                <a:path w="6611620" h="3614420">
                  <a:moveTo>
                    <a:pt x="831216" y="205740"/>
                  </a:moveTo>
                  <a:lnTo>
                    <a:pt x="831216" y="1456182"/>
                  </a:lnTo>
                </a:path>
                <a:path w="6611620" h="3614420">
                  <a:moveTo>
                    <a:pt x="1106183" y="205740"/>
                  </a:moveTo>
                  <a:lnTo>
                    <a:pt x="1106183" y="3614089"/>
                  </a:lnTo>
                </a:path>
                <a:path w="6611620" h="3614420">
                  <a:moveTo>
                    <a:pt x="1381126" y="205740"/>
                  </a:moveTo>
                  <a:lnTo>
                    <a:pt x="1381126" y="3614089"/>
                  </a:lnTo>
                </a:path>
                <a:path w="6611620" h="3614420">
                  <a:moveTo>
                    <a:pt x="1656081" y="205740"/>
                  </a:moveTo>
                  <a:lnTo>
                    <a:pt x="1656081" y="3614089"/>
                  </a:lnTo>
                </a:path>
                <a:path w="6611620" h="3614420">
                  <a:moveTo>
                    <a:pt x="1931036" y="205740"/>
                  </a:moveTo>
                  <a:lnTo>
                    <a:pt x="1931036" y="372110"/>
                  </a:lnTo>
                </a:path>
                <a:path w="6611620" h="3614420">
                  <a:moveTo>
                    <a:pt x="1931036" y="372110"/>
                  </a:moveTo>
                  <a:lnTo>
                    <a:pt x="1931036" y="1406525"/>
                  </a:lnTo>
                </a:path>
                <a:path w="6611620" h="3614420">
                  <a:moveTo>
                    <a:pt x="1931036" y="1406525"/>
                  </a:moveTo>
                  <a:lnTo>
                    <a:pt x="1931036" y="3614089"/>
                  </a:lnTo>
                </a:path>
                <a:path w="6611620" h="3614420">
                  <a:moveTo>
                    <a:pt x="2205991" y="205740"/>
                  </a:moveTo>
                  <a:lnTo>
                    <a:pt x="2205991" y="372110"/>
                  </a:lnTo>
                </a:path>
                <a:path w="6611620" h="3614420">
                  <a:moveTo>
                    <a:pt x="2205991" y="372110"/>
                  </a:moveTo>
                  <a:lnTo>
                    <a:pt x="2205991" y="1406525"/>
                  </a:lnTo>
                </a:path>
                <a:path w="6611620" h="3614420">
                  <a:moveTo>
                    <a:pt x="2205991" y="1406525"/>
                  </a:moveTo>
                  <a:lnTo>
                    <a:pt x="2205991" y="3614089"/>
                  </a:lnTo>
                </a:path>
                <a:path w="6611620" h="3614420">
                  <a:moveTo>
                    <a:pt x="2480946" y="205740"/>
                  </a:moveTo>
                  <a:lnTo>
                    <a:pt x="2480946" y="372110"/>
                  </a:lnTo>
                </a:path>
                <a:path w="6611620" h="3614420">
                  <a:moveTo>
                    <a:pt x="2480946" y="372110"/>
                  </a:moveTo>
                  <a:lnTo>
                    <a:pt x="2480946" y="1406525"/>
                  </a:lnTo>
                </a:path>
                <a:path w="6611620" h="3614420">
                  <a:moveTo>
                    <a:pt x="2480946" y="1406525"/>
                  </a:moveTo>
                  <a:lnTo>
                    <a:pt x="2480946" y="3614089"/>
                  </a:lnTo>
                </a:path>
                <a:path w="6611620" h="3614420">
                  <a:moveTo>
                    <a:pt x="2755901" y="205740"/>
                  </a:moveTo>
                  <a:lnTo>
                    <a:pt x="2755901" y="372110"/>
                  </a:lnTo>
                </a:path>
                <a:path w="6611620" h="3614420">
                  <a:moveTo>
                    <a:pt x="2755901" y="372110"/>
                  </a:moveTo>
                  <a:lnTo>
                    <a:pt x="2755901" y="1406525"/>
                  </a:lnTo>
                </a:path>
                <a:path w="6611620" h="3614420">
                  <a:moveTo>
                    <a:pt x="2755901" y="1406525"/>
                  </a:moveTo>
                  <a:lnTo>
                    <a:pt x="2755901" y="3614089"/>
                  </a:lnTo>
                </a:path>
                <a:path w="6611620" h="3614420">
                  <a:moveTo>
                    <a:pt x="3030856" y="205740"/>
                  </a:moveTo>
                  <a:lnTo>
                    <a:pt x="3030856" y="372110"/>
                  </a:lnTo>
                </a:path>
                <a:path w="6611620" h="3614420">
                  <a:moveTo>
                    <a:pt x="3030856" y="372110"/>
                  </a:moveTo>
                  <a:lnTo>
                    <a:pt x="3030856" y="1406525"/>
                  </a:lnTo>
                </a:path>
                <a:path w="6611620" h="3614420">
                  <a:moveTo>
                    <a:pt x="3030856" y="1406525"/>
                  </a:moveTo>
                  <a:lnTo>
                    <a:pt x="3030856" y="3614089"/>
                  </a:lnTo>
                </a:path>
                <a:path w="6611620" h="3614420">
                  <a:moveTo>
                    <a:pt x="3305811" y="0"/>
                  </a:moveTo>
                  <a:lnTo>
                    <a:pt x="3305811" y="372110"/>
                  </a:lnTo>
                </a:path>
                <a:path w="6611620" h="3614420">
                  <a:moveTo>
                    <a:pt x="3305811" y="372110"/>
                  </a:moveTo>
                  <a:lnTo>
                    <a:pt x="3305811" y="1406525"/>
                  </a:lnTo>
                </a:path>
                <a:path w="6611620" h="3614420">
                  <a:moveTo>
                    <a:pt x="3305811" y="1406525"/>
                  </a:moveTo>
                  <a:lnTo>
                    <a:pt x="3305811" y="3614089"/>
                  </a:lnTo>
                </a:path>
                <a:path w="6611620" h="3614420">
                  <a:moveTo>
                    <a:pt x="3580766" y="205740"/>
                  </a:moveTo>
                  <a:lnTo>
                    <a:pt x="3580766" y="372110"/>
                  </a:lnTo>
                </a:path>
                <a:path w="6611620" h="3614420">
                  <a:moveTo>
                    <a:pt x="3580766" y="372110"/>
                  </a:moveTo>
                  <a:lnTo>
                    <a:pt x="3580766" y="1406525"/>
                  </a:lnTo>
                </a:path>
                <a:path w="6611620" h="3614420">
                  <a:moveTo>
                    <a:pt x="3580766" y="1406525"/>
                  </a:moveTo>
                  <a:lnTo>
                    <a:pt x="3580766" y="3614089"/>
                  </a:lnTo>
                </a:path>
                <a:path w="6611620" h="3614420">
                  <a:moveTo>
                    <a:pt x="3855721" y="205740"/>
                  </a:moveTo>
                  <a:lnTo>
                    <a:pt x="3855721" y="372110"/>
                  </a:lnTo>
                </a:path>
                <a:path w="6611620" h="3614420">
                  <a:moveTo>
                    <a:pt x="3855721" y="372110"/>
                  </a:moveTo>
                  <a:lnTo>
                    <a:pt x="3855721" y="1406525"/>
                  </a:lnTo>
                </a:path>
                <a:path w="6611620" h="3614420">
                  <a:moveTo>
                    <a:pt x="3855721" y="1406525"/>
                  </a:moveTo>
                  <a:lnTo>
                    <a:pt x="3855721" y="3614089"/>
                  </a:lnTo>
                </a:path>
                <a:path w="6611620" h="3614420">
                  <a:moveTo>
                    <a:pt x="4130676" y="205740"/>
                  </a:moveTo>
                  <a:lnTo>
                    <a:pt x="4130676" y="372110"/>
                  </a:lnTo>
                </a:path>
                <a:path w="6611620" h="3614420">
                  <a:moveTo>
                    <a:pt x="4130676" y="372110"/>
                  </a:moveTo>
                  <a:lnTo>
                    <a:pt x="4130676" y="1406525"/>
                  </a:lnTo>
                </a:path>
                <a:path w="6611620" h="3614420">
                  <a:moveTo>
                    <a:pt x="4130676" y="1406525"/>
                  </a:moveTo>
                  <a:lnTo>
                    <a:pt x="4130676" y="3614089"/>
                  </a:lnTo>
                </a:path>
                <a:path w="6611620" h="3614420">
                  <a:moveTo>
                    <a:pt x="4405631" y="205740"/>
                  </a:moveTo>
                  <a:lnTo>
                    <a:pt x="4405631" y="372110"/>
                  </a:lnTo>
                </a:path>
                <a:path w="6611620" h="3614420">
                  <a:moveTo>
                    <a:pt x="4405631" y="372110"/>
                  </a:moveTo>
                  <a:lnTo>
                    <a:pt x="4405631" y="1406525"/>
                  </a:lnTo>
                </a:path>
                <a:path w="6611620" h="3614420">
                  <a:moveTo>
                    <a:pt x="4405631" y="1406525"/>
                  </a:moveTo>
                  <a:lnTo>
                    <a:pt x="4405631" y="3614089"/>
                  </a:lnTo>
                </a:path>
                <a:path w="6611620" h="3614420">
                  <a:moveTo>
                    <a:pt x="4680586" y="205740"/>
                  </a:moveTo>
                  <a:lnTo>
                    <a:pt x="4680586" y="372110"/>
                  </a:lnTo>
                </a:path>
                <a:path w="6611620" h="3614420">
                  <a:moveTo>
                    <a:pt x="4680586" y="372110"/>
                  </a:moveTo>
                  <a:lnTo>
                    <a:pt x="4680586" y="1406525"/>
                  </a:lnTo>
                </a:path>
                <a:path w="6611620" h="3614420">
                  <a:moveTo>
                    <a:pt x="4680586" y="1406525"/>
                  </a:moveTo>
                  <a:lnTo>
                    <a:pt x="4680586" y="3614089"/>
                  </a:lnTo>
                </a:path>
                <a:path w="6611620" h="3614420">
                  <a:moveTo>
                    <a:pt x="4955541" y="205740"/>
                  </a:moveTo>
                  <a:lnTo>
                    <a:pt x="4955541" y="372110"/>
                  </a:lnTo>
                </a:path>
                <a:path w="6611620" h="3614420">
                  <a:moveTo>
                    <a:pt x="4955541" y="372110"/>
                  </a:moveTo>
                  <a:lnTo>
                    <a:pt x="4955541" y="1406525"/>
                  </a:lnTo>
                </a:path>
                <a:path w="6611620" h="3614420">
                  <a:moveTo>
                    <a:pt x="4955541" y="1406525"/>
                  </a:moveTo>
                  <a:lnTo>
                    <a:pt x="4955541" y="3614089"/>
                  </a:lnTo>
                </a:path>
                <a:path w="6611620" h="3614420">
                  <a:moveTo>
                    <a:pt x="5230496" y="205740"/>
                  </a:moveTo>
                  <a:lnTo>
                    <a:pt x="5230496" y="372110"/>
                  </a:lnTo>
                </a:path>
                <a:path w="6611620" h="3614420">
                  <a:moveTo>
                    <a:pt x="5230496" y="372110"/>
                  </a:moveTo>
                  <a:lnTo>
                    <a:pt x="5230496" y="1406525"/>
                  </a:lnTo>
                </a:path>
                <a:path w="6611620" h="3614420">
                  <a:moveTo>
                    <a:pt x="5230496" y="1406525"/>
                  </a:moveTo>
                  <a:lnTo>
                    <a:pt x="5230496" y="3614089"/>
                  </a:lnTo>
                </a:path>
                <a:path w="6611620" h="3614420">
                  <a:moveTo>
                    <a:pt x="5505451" y="205740"/>
                  </a:moveTo>
                  <a:lnTo>
                    <a:pt x="5505451" y="372110"/>
                  </a:lnTo>
                </a:path>
                <a:path w="6611620" h="3614420">
                  <a:moveTo>
                    <a:pt x="5505451" y="372110"/>
                  </a:moveTo>
                  <a:lnTo>
                    <a:pt x="5505451" y="1406525"/>
                  </a:lnTo>
                </a:path>
                <a:path w="6611620" h="3614420">
                  <a:moveTo>
                    <a:pt x="5505451" y="1406525"/>
                  </a:moveTo>
                  <a:lnTo>
                    <a:pt x="5505451" y="3614089"/>
                  </a:lnTo>
                </a:path>
                <a:path w="6611620" h="3614420">
                  <a:moveTo>
                    <a:pt x="5780406" y="205740"/>
                  </a:moveTo>
                  <a:lnTo>
                    <a:pt x="5780406" y="372110"/>
                  </a:lnTo>
                </a:path>
                <a:path w="6611620" h="3614420">
                  <a:moveTo>
                    <a:pt x="5780406" y="372110"/>
                  </a:moveTo>
                  <a:lnTo>
                    <a:pt x="5780406" y="1406525"/>
                  </a:lnTo>
                </a:path>
                <a:path w="6611620" h="3614420">
                  <a:moveTo>
                    <a:pt x="5780406" y="1406525"/>
                  </a:moveTo>
                  <a:lnTo>
                    <a:pt x="5780406" y="3614089"/>
                  </a:lnTo>
                </a:path>
                <a:path w="6611620" h="3614420">
                  <a:moveTo>
                    <a:pt x="6055361" y="205740"/>
                  </a:moveTo>
                  <a:lnTo>
                    <a:pt x="6055361" y="372110"/>
                  </a:lnTo>
                </a:path>
                <a:path w="6611620" h="3614420">
                  <a:moveTo>
                    <a:pt x="6055361" y="372110"/>
                  </a:moveTo>
                  <a:lnTo>
                    <a:pt x="6055361" y="1406525"/>
                  </a:lnTo>
                </a:path>
                <a:path w="6611620" h="3614420">
                  <a:moveTo>
                    <a:pt x="6055361" y="1406525"/>
                  </a:moveTo>
                  <a:lnTo>
                    <a:pt x="6055361" y="3614089"/>
                  </a:lnTo>
                </a:path>
                <a:path w="6611620" h="3614420">
                  <a:moveTo>
                    <a:pt x="6330316" y="205740"/>
                  </a:moveTo>
                  <a:lnTo>
                    <a:pt x="6330316" y="372110"/>
                  </a:lnTo>
                </a:path>
                <a:path w="6611620" h="3614420">
                  <a:moveTo>
                    <a:pt x="6330316" y="372110"/>
                  </a:moveTo>
                  <a:lnTo>
                    <a:pt x="6330316" y="1406525"/>
                  </a:lnTo>
                </a:path>
                <a:path w="6611620" h="3614420">
                  <a:moveTo>
                    <a:pt x="6330316" y="1406525"/>
                  </a:moveTo>
                  <a:lnTo>
                    <a:pt x="6330316" y="3614089"/>
                  </a:lnTo>
                </a:path>
                <a:path w="6611620" h="3614420">
                  <a:moveTo>
                    <a:pt x="0" y="212090"/>
                  </a:moveTo>
                  <a:lnTo>
                    <a:pt x="6611621" y="212090"/>
                  </a:lnTo>
                </a:path>
                <a:path w="6611620" h="3614420">
                  <a:moveTo>
                    <a:pt x="0" y="372110"/>
                  </a:moveTo>
                  <a:lnTo>
                    <a:pt x="6611621" y="372110"/>
                  </a:lnTo>
                </a:path>
                <a:path w="6611620" h="3614420">
                  <a:moveTo>
                    <a:pt x="0" y="1406525"/>
                  </a:moveTo>
                  <a:lnTo>
                    <a:pt x="6611621" y="1406525"/>
                  </a:lnTo>
                </a:path>
                <a:path w="6611620" h="3614420">
                  <a:moveTo>
                    <a:pt x="0" y="2390267"/>
                  </a:moveTo>
                  <a:lnTo>
                    <a:pt x="6611621" y="2390267"/>
                  </a:lnTo>
                </a:path>
                <a:path w="6611620" h="3614420">
                  <a:moveTo>
                    <a:pt x="6350" y="0"/>
                  </a:moveTo>
                  <a:lnTo>
                    <a:pt x="6350" y="212090"/>
                  </a:lnTo>
                </a:path>
                <a:path w="6611620" h="3614420">
                  <a:moveTo>
                    <a:pt x="6350" y="212090"/>
                  </a:moveTo>
                  <a:lnTo>
                    <a:pt x="6350" y="372110"/>
                  </a:lnTo>
                </a:path>
                <a:path w="6611620" h="3614420">
                  <a:moveTo>
                    <a:pt x="6350" y="372110"/>
                  </a:moveTo>
                  <a:lnTo>
                    <a:pt x="6350" y="1406525"/>
                  </a:lnTo>
                </a:path>
                <a:path w="6611620" h="3614420">
                  <a:moveTo>
                    <a:pt x="6350" y="1406525"/>
                  </a:moveTo>
                  <a:lnTo>
                    <a:pt x="6350" y="3614089"/>
                  </a:lnTo>
                </a:path>
                <a:path w="6611620" h="3614420">
                  <a:moveTo>
                    <a:pt x="6605271" y="0"/>
                  </a:moveTo>
                  <a:lnTo>
                    <a:pt x="6605271" y="3614089"/>
                  </a:lnTo>
                </a:path>
                <a:path w="6611620" h="3614420">
                  <a:moveTo>
                    <a:pt x="0" y="6350"/>
                  </a:moveTo>
                  <a:lnTo>
                    <a:pt x="3305811" y="6350"/>
                  </a:lnTo>
                </a:path>
                <a:path w="6611620" h="3614420">
                  <a:moveTo>
                    <a:pt x="3305811" y="6350"/>
                  </a:moveTo>
                  <a:lnTo>
                    <a:pt x="6611621" y="6350"/>
                  </a:lnTo>
                </a:path>
                <a:path w="6611620" h="3614420">
                  <a:moveTo>
                    <a:pt x="0" y="3607739"/>
                  </a:moveTo>
                  <a:lnTo>
                    <a:pt x="6611621" y="3607739"/>
                  </a:lnTo>
                </a:path>
              </a:pathLst>
            </a:custGeom>
            <a:ln w="12700">
              <a:solidFill>
                <a:srgbClr val="E1CCBB"/>
              </a:solidFill>
            </a:ln>
          </p:spPr>
          <p:txBody>
            <a:bodyPr wrap="square" lIns="0" tIns="0" rIns="0" bIns="0" rtlCol="0"/>
            <a:lstStyle/>
            <a:p>
              <a:endParaRPr sz="2400"/>
            </a:p>
          </p:txBody>
        </p:sp>
      </p:grpSp>
      <p:sp>
        <p:nvSpPr>
          <p:cNvPr id="10" name="object 10"/>
          <p:cNvSpPr txBox="1">
            <a:spLocks noGrp="1"/>
          </p:cNvSpPr>
          <p:nvPr>
            <p:ph type="title"/>
          </p:nvPr>
        </p:nvSpPr>
        <p:spPr>
          <a:xfrm>
            <a:off x="2421583" y="443685"/>
            <a:ext cx="7332575" cy="510396"/>
          </a:xfrm>
          <a:prstGeom prst="rect">
            <a:avLst/>
          </a:prstGeom>
        </p:spPr>
        <p:txBody>
          <a:bodyPr vert="horz" wrap="square" lIns="0" tIns="17780" rIns="0" bIns="0" rtlCol="0" anchor="ctr">
            <a:spAutoFit/>
          </a:bodyPr>
          <a:lstStyle/>
          <a:p>
            <a:pPr marL="16933" algn="ctr">
              <a:lnSpc>
                <a:spcPct val="100000"/>
              </a:lnSpc>
              <a:spcBef>
                <a:spcPts val="140"/>
              </a:spcBef>
            </a:pPr>
            <a:r>
              <a:rPr lang="en-US" altLang="ja-JP" sz="3200" spc="-27" dirty="0">
                <a:latin typeface="BIZ UDP明朝 Medium" panose="02020500000000000000" pitchFamily="18" charset="-128"/>
                <a:ea typeface="BIZ UDP明朝 Medium" panose="02020500000000000000" pitchFamily="18" charset="-128"/>
              </a:rPr>
              <a:t>m</a:t>
            </a:r>
            <a:r>
              <a:rPr lang="ja-JP" altLang="en-US" sz="3200" spc="-27" dirty="0">
                <a:latin typeface="BIZ UDP明朝 Medium" panose="02020500000000000000" pitchFamily="18" charset="-128"/>
                <a:ea typeface="BIZ UDP明朝 Medium" panose="02020500000000000000" pitchFamily="18" charset="-128"/>
              </a:rPr>
              <a:t>ＲＮＡ遺伝子治療薬</a:t>
            </a:r>
            <a:r>
              <a:rPr sz="3200" spc="-27" dirty="0" err="1">
                <a:latin typeface="BIZ UDP明朝 Medium" panose="02020500000000000000" pitchFamily="18" charset="-128"/>
                <a:ea typeface="BIZ UDP明朝 Medium" panose="02020500000000000000" pitchFamily="18" charset="-128"/>
              </a:rPr>
              <a:t>の開発</a:t>
            </a:r>
            <a:endParaRPr sz="3200" dirty="0">
              <a:latin typeface="BIZ UDP明朝 Medium" panose="02020500000000000000" pitchFamily="18" charset="-128"/>
              <a:ea typeface="BIZ UDP明朝 Medium" panose="02020500000000000000" pitchFamily="18" charset="-128"/>
            </a:endParaRPr>
          </a:p>
        </p:txBody>
      </p:sp>
      <p:sp>
        <p:nvSpPr>
          <p:cNvPr id="11" name="object 11"/>
          <p:cNvSpPr txBox="1"/>
          <p:nvPr/>
        </p:nvSpPr>
        <p:spPr>
          <a:xfrm>
            <a:off x="8100569" y="1367704"/>
            <a:ext cx="383540" cy="201764"/>
          </a:xfrm>
          <a:prstGeom prst="rect">
            <a:avLst/>
          </a:prstGeom>
        </p:spPr>
        <p:txBody>
          <a:bodyPr vert="horz" wrap="square" lIns="0" tIns="16933" rIns="0" bIns="0" rtlCol="0">
            <a:spAutoFit/>
          </a:bodyPr>
          <a:lstStyle/>
          <a:p>
            <a:pPr marL="16933">
              <a:spcBef>
                <a:spcPts val="133"/>
              </a:spcBef>
            </a:pPr>
            <a:r>
              <a:rPr sz="1200" b="1" spc="-27" dirty="0">
                <a:latin typeface="Segoe UI"/>
                <a:cs typeface="Segoe UI"/>
              </a:rPr>
              <a:t>2021</a:t>
            </a:r>
            <a:endParaRPr sz="1200">
              <a:latin typeface="Segoe UI"/>
              <a:cs typeface="Segoe UI"/>
            </a:endParaRPr>
          </a:p>
        </p:txBody>
      </p:sp>
      <p:sp>
        <p:nvSpPr>
          <p:cNvPr id="12" name="object 12"/>
          <p:cNvSpPr txBox="1"/>
          <p:nvPr/>
        </p:nvSpPr>
        <p:spPr>
          <a:xfrm>
            <a:off x="293027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4</a:t>
            </a:r>
            <a:endParaRPr sz="800">
              <a:latin typeface="Segoe UI"/>
              <a:cs typeface="Segoe UI"/>
            </a:endParaRPr>
          </a:p>
        </p:txBody>
      </p:sp>
      <p:sp>
        <p:nvSpPr>
          <p:cNvPr id="13" name="object 13"/>
          <p:cNvSpPr txBox="1"/>
          <p:nvPr/>
        </p:nvSpPr>
        <p:spPr>
          <a:xfrm>
            <a:off x="329691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5</a:t>
            </a:r>
            <a:endParaRPr sz="800">
              <a:latin typeface="Segoe UI"/>
              <a:cs typeface="Segoe UI"/>
            </a:endParaRPr>
          </a:p>
        </p:txBody>
      </p:sp>
      <p:sp>
        <p:nvSpPr>
          <p:cNvPr id="14" name="object 14"/>
          <p:cNvSpPr txBox="1"/>
          <p:nvPr/>
        </p:nvSpPr>
        <p:spPr>
          <a:xfrm>
            <a:off x="4396910"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8</a:t>
            </a:r>
            <a:endParaRPr sz="800">
              <a:latin typeface="Segoe UI"/>
              <a:cs typeface="Segoe UI"/>
            </a:endParaRPr>
          </a:p>
        </p:txBody>
      </p:sp>
      <p:sp>
        <p:nvSpPr>
          <p:cNvPr id="15" name="object 15"/>
          <p:cNvSpPr txBox="1"/>
          <p:nvPr/>
        </p:nvSpPr>
        <p:spPr>
          <a:xfrm>
            <a:off x="4763515"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9</a:t>
            </a:r>
            <a:endParaRPr sz="800">
              <a:latin typeface="Segoe UI"/>
              <a:cs typeface="Segoe UI"/>
            </a:endParaRPr>
          </a:p>
        </p:txBody>
      </p:sp>
      <p:sp>
        <p:nvSpPr>
          <p:cNvPr id="16" name="object 16"/>
          <p:cNvSpPr txBox="1"/>
          <p:nvPr/>
        </p:nvSpPr>
        <p:spPr>
          <a:xfrm>
            <a:off x="5103706"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10</a:t>
            </a:r>
            <a:endParaRPr sz="800">
              <a:latin typeface="Segoe UI"/>
              <a:cs typeface="Segoe UI"/>
            </a:endParaRPr>
          </a:p>
        </p:txBody>
      </p:sp>
      <p:sp>
        <p:nvSpPr>
          <p:cNvPr id="17" name="object 17"/>
          <p:cNvSpPr txBox="1"/>
          <p:nvPr/>
        </p:nvSpPr>
        <p:spPr>
          <a:xfrm>
            <a:off x="5470652"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11</a:t>
            </a:r>
            <a:endParaRPr sz="800">
              <a:latin typeface="Segoe UI"/>
              <a:cs typeface="Segoe UI"/>
            </a:endParaRPr>
          </a:p>
        </p:txBody>
      </p:sp>
      <p:sp>
        <p:nvSpPr>
          <p:cNvPr id="18" name="object 18"/>
          <p:cNvSpPr txBox="1"/>
          <p:nvPr/>
        </p:nvSpPr>
        <p:spPr>
          <a:xfrm>
            <a:off x="5837259"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12</a:t>
            </a:r>
            <a:endParaRPr sz="800">
              <a:latin typeface="Segoe UI"/>
              <a:cs typeface="Segoe UI"/>
            </a:endParaRPr>
          </a:p>
        </p:txBody>
      </p:sp>
      <p:sp>
        <p:nvSpPr>
          <p:cNvPr id="19" name="object 19"/>
          <p:cNvSpPr txBox="1"/>
          <p:nvPr/>
        </p:nvSpPr>
        <p:spPr>
          <a:xfrm>
            <a:off x="6230281"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1</a:t>
            </a:r>
            <a:endParaRPr sz="800">
              <a:latin typeface="Segoe UI"/>
              <a:cs typeface="Segoe UI"/>
            </a:endParaRPr>
          </a:p>
        </p:txBody>
      </p:sp>
      <p:sp>
        <p:nvSpPr>
          <p:cNvPr id="20" name="object 20"/>
          <p:cNvSpPr txBox="1"/>
          <p:nvPr/>
        </p:nvSpPr>
        <p:spPr>
          <a:xfrm>
            <a:off x="6596887"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2</a:t>
            </a:r>
            <a:endParaRPr sz="800">
              <a:latin typeface="Segoe UI"/>
              <a:cs typeface="Segoe UI"/>
            </a:endParaRPr>
          </a:p>
        </p:txBody>
      </p:sp>
      <p:sp>
        <p:nvSpPr>
          <p:cNvPr id="21" name="object 21"/>
          <p:cNvSpPr txBox="1"/>
          <p:nvPr/>
        </p:nvSpPr>
        <p:spPr>
          <a:xfrm>
            <a:off x="6963834"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3</a:t>
            </a:r>
            <a:endParaRPr sz="800">
              <a:latin typeface="Segoe UI"/>
              <a:cs typeface="Segoe UI"/>
            </a:endParaRPr>
          </a:p>
        </p:txBody>
      </p:sp>
      <p:sp>
        <p:nvSpPr>
          <p:cNvPr id="22" name="object 22"/>
          <p:cNvSpPr txBox="1"/>
          <p:nvPr/>
        </p:nvSpPr>
        <p:spPr>
          <a:xfrm>
            <a:off x="733043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4</a:t>
            </a:r>
            <a:endParaRPr sz="800">
              <a:latin typeface="Segoe UI"/>
              <a:cs typeface="Segoe UI"/>
            </a:endParaRPr>
          </a:p>
        </p:txBody>
      </p:sp>
      <p:sp>
        <p:nvSpPr>
          <p:cNvPr id="23" name="object 23"/>
          <p:cNvSpPr txBox="1"/>
          <p:nvPr/>
        </p:nvSpPr>
        <p:spPr>
          <a:xfrm>
            <a:off x="7696878"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5</a:t>
            </a:r>
            <a:endParaRPr sz="800">
              <a:latin typeface="Segoe UI"/>
              <a:cs typeface="Segoe UI"/>
            </a:endParaRPr>
          </a:p>
        </p:txBody>
      </p:sp>
      <p:sp>
        <p:nvSpPr>
          <p:cNvPr id="24" name="object 24"/>
          <p:cNvSpPr txBox="1"/>
          <p:nvPr/>
        </p:nvSpPr>
        <p:spPr>
          <a:xfrm>
            <a:off x="8063993"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6</a:t>
            </a:r>
            <a:endParaRPr sz="800">
              <a:latin typeface="Segoe UI"/>
              <a:cs typeface="Segoe UI"/>
            </a:endParaRPr>
          </a:p>
        </p:txBody>
      </p:sp>
      <p:sp>
        <p:nvSpPr>
          <p:cNvPr id="25" name="object 25"/>
          <p:cNvSpPr txBox="1"/>
          <p:nvPr/>
        </p:nvSpPr>
        <p:spPr>
          <a:xfrm>
            <a:off x="8430429"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7</a:t>
            </a:r>
            <a:endParaRPr sz="800">
              <a:latin typeface="Segoe UI"/>
              <a:cs typeface="Segoe UI"/>
            </a:endParaRPr>
          </a:p>
        </p:txBody>
      </p:sp>
      <p:sp>
        <p:nvSpPr>
          <p:cNvPr id="26" name="object 26"/>
          <p:cNvSpPr txBox="1"/>
          <p:nvPr/>
        </p:nvSpPr>
        <p:spPr>
          <a:xfrm>
            <a:off x="8797037"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8</a:t>
            </a:r>
            <a:endParaRPr sz="800">
              <a:latin typeface="Segoe UI"/>
              <a:cs typeface="Segoe UI"/>
            </a:endParaRPr>
          </a:p>
        </p:txBody>
      </p:sp>
      <p:sp>
        <p:nvSpPr>
          <p:cNvPr id="27" name="object 27"/>
          <p:cNvSpPr txBox="1"/>
          <p:nvPr/>
        </p:nvSpPr>
        <p:spPr>
          <a:xfrm>
            <a:off x="9163643" y="1644057"/>
            <a:ext cx="88900" cy="140209"/>
          </a:xfrm>
          <a:prstGeom prst="rect">
            <a:avLst/>
          </a:prstGeom>
        </p:spPr>
        <p:txBody>
          <a:bodyPr vert="horz" wrap="square" lIns="0" tIns="16933" rIns="0" bIns="0" rtlCol="0">
            <a:spAutoFit/>
          </a:bodyPr>
          <a:lstStyle/>
          <a:p>
            <a:pPr marL="16933">
              <a:spcBef>
                <a:spcPts val="133"/>
              </a:spcBef>
            </a:pPr>
            <a:r>
              <a:rPr sz="800" dirty="0">
                <a:latin typeface="Segoe UI"/>
                <a:cs typeface="Segoe UI"/>
              </a:rPr>
              <a:t>9</a:t>
            </a:r>
            <a:endParaRPr sz="800">
              <a:latin typeface="Segoe UI"/>
              <a:cs typeface="Segoe UI"/>
            </a:endParaRPr>
          </a:p>
        </p:txBody>
      </p:sp>
      <p:sp>
        <p:nvSpPr>
          <p:cNvPr id="28" name="object 28"/>
          <p:cNvSpPr txBox="1"/>
          <p:nvPr/>
        </p:nvSpPr>
        <p:spPr>
          <a:xfrm>
            <a:off x="9504171"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10</a:t>
            </a:r>
            <a:endParaRPr sz="800">
              <a:latin typeface="Segoe UI"/>
              <a:cs typeface="Segoe UI"/>
            </a:endParaRPr>
          </a:p>
        </p:txBody>
      </p:sp>
      <p:sp>
        <p:nvSpPr>
          <p:cNvPr id="29" name="object 29"/>
          <p:cNvSpPr txBox="1"/>
          <p:nvPr/>
        </p:nvSpPr>
        <p:spPr>
          <a:xfrm>
            <a:off x="9870779"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11</a:t>
            </a:r>
            <a:endParaRPr sz="800">
              <a:latin typeface="Segoe UI"/>
              <a:cs typeface="Segoe UI"/>
            </a:endParaRPr>
          </a:p>
        </p:txBody>
      </p:sp>
      <p:sp>
        <p:nvSpPr>
          <p:cNvPr id="30" name="object 30"/>
          <p:cNvSpPr txBox="1"/>
          <p:nvPr/>
        </p:nvSpPr>
        <p:spPr>
          <a:xfrm>
            <a:off x="10237386" y="1644057"/>
            <a:ext cx="143933" cy="140209"/>
          </a:xfrm>
          <a:prstGeom prst="rect">
            <a:avLst/>
          </a:prstGeom>
        </p:spPr>
        <p:txBody>
          <a:bodyPr vert="horz" wrap="square" lIns="0" tIns="16933" rIns="0" bIns="0" rtlCol="0">
            <a:spAutoFit/>
          </a:bodyPr>
          <a:lstStyle/>
          <a:p>
            <a:pPr marL="16933">
              <a:spcBef>
                <a:spcPts val="133"/>
              </a:spcBef>
            </a:pPr>
            <a:r>
              <a:rPr sz="800" spc="-33" dirty="0">
                <a:latin typeface="Segoe UI"/>
                <a:cs typeface="Segoe UI"/>
              </a:rPr>
              <a:t>12</a:t>
            </a:r>
            <a:endParaRPr sz="800">
              <a:latin typeface="Segoe UI"/>
              <a:cs typeface="Segoe UI"/>
            </a:endParaRPr>
          </a:p>
        </p:txBody>
      </p:sp>
      <p:sp>
        <p:nvSpPr>
          <p:cNvPr id="31" name="object 31"/>
          <p:cNvSpPr txBox="1"/>
          <p:nvPr/>
        </p:nvSpPr>
        <p:spPr>
          <a:xfrm>
            <a:off x="3023751" y="2037757"/>
            <a:ext cx="1881293"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Ph1/2</a:t>
            </a:r>
            <a:r>
              <a:rPr sz="1600" spc="-87" dirty="0">
                <a:latin typeface="Segoe UI"/>
                <a:cs typeface="Segoe UI"/>
              </a:rPr>
              <a:t> </a:t>
            </a:r>
            <a:r>
              <a:rPr sz="1600" dirty="0">
                <a:latin typeface="Segoe UI"/>
                <a:cs typeface="Segoe UI"/>
              </a:rPr>
              <a:t>(Germany,</a:t>
            </a:r>
            <a:r>
              <a:rPr sz="1600" spc="-67" dirty="0">
                <a:latin typeface="Segoe UI"/>
                <a:cs typeface="Segoe UI"/>
              </a:rPr>
              <a:t> </a:t>
            </a:r>
            <a:r>
              <a:rPr sz="1600" spc="-33" dirty="0">
                <a:latin typeface="Segoe UI"/>
                <a:cs typeface="Segoe UI"/>
              </a:rPr>
              <a:t>US)</a:t>
            </a:r>
            <a:endParaRPr sz="1600">
              <a:latin typeface="Segoe UI"/>
              <a:cs typeface="Segoe UI"/>
            </a:endParaRPr>
          </a:p>
        </p:txBody>
      </p:sp>
      <p:sp>
        <p:nvSpPr>
          <p:cNvPr id="32" name="object 32"/>
          <p:cNvSpPr txBox="1"/>
          <p:nvPr/>
        </p:nvSpPr>
        <p:spPr>
          <a:xfrm>
            <a:off x="4371339" y="5407694"/>
            <a:ext cx="1922780" cy="263320"/>
          </a:xfrm>
          <a:prstGeom prst="rect">
            <a:avLst/>
          </a:prstGeom>
        </p:spPr>
        <p:txBody>
          <a:bodyPr vert="horz" wrap="square" lIns="0" tIns="16933" rIns="0" bIns="0" rtlCol="0">
            <a:spAutoFit/>
          </a:bodyPr>
          <a:lstStyle/>
          <a:p>
            <a:pPr marL="16933">
              <a:spcBef>
                <a:spcPts val="133"/>
              </a:spcBef>
            </a:pPr>
            <a:r>
              <a:rPr sz="1600" spc="-13" dirty="0">
                <a:latin typeface="Segoe UI"/>
                <a:cs typeface="Segoe UI"/>
              </a:rPr>
              <a:t>Ph3(US,</a:t>
            </a:r>
            <a:r>
              <a:rPr sz="1600" spc="-7" dirty="0">
                <a:latin typeface="Meiryo UI"/>
                <a:cs typeface="Meiryo UI"/>
              </a:rPr>
              <a:t>他、</a:t>
            </a:r>
            <a:r>
              <a:rPr sz="1600" spc="-13" dirty="0">
                <a:latin typeface="Segoe UI"/>
                <a:cs typeface="Segoe UI"/>
              </a:rPr>
              <a:t>30,000</a:t>
            </a:r>
            <a:r>
              <a:rPr sz="1600" dirty="0">
                <a:latin typeface="Meiryo UI"/>
                <a:cs typeface="Meiryo UI"/>
              </a:rPr>
              <a:t>人</a:t>
            </a:r>
            <a:r>
              <a:rPr sz="1600" spc="-67" dirty="0">
                <a:latin typeface="Segoe UI"/>
                <a:cs typeface="Segoe UI"/>
              </a:rPr>
              <a:t>)</a:t>
            </a:r>
            <a:endParaRPr sz="1600">
              <a:latin typeface="Segoe UI"/>
              <a:cs typeface="Segoe UI"/>
            </a:endParaRPr>
          </a:p>
        </p:txBody>
      </p:sp>
      <p:grpSp>
        <p:nvGrpSpPr>
          <p:cNvPr id="33" name="object 33"/>
          <p:cNvGrpSpPr/>
          <p:nvPr/>
        </p:nvGrpSpPr>
        <p:grpSpPr>
          <a:xfrm>
            <a:off x="1733042" y="1863090"/>
            <a:ext cx="896620" cy="443653"/>
            <a:chOff x="156781" y="1397317"/>
            <a:chExt cx="672465" cy="332740"/>
          </a:xfrm>
        </p:grpSpPr>
        <p:sp>
          <p:nvSpPr>
            <p:cNvPr id="34" name="object 34"/>
            <p:cNvSpPr/>
            <p:nvPr/>
          </p:nvSpPr>
          <p:spPr>
            <a:xfrm>
              <a:off x="161544" y="1402080"/>
              <a:ext cx="662940" cy="323215"/>
            </a:xfrm>
            <a:custGeom>
              <a:avLst/>
              <a:gdLst/>
              <a:ahLst/>
              <a:cxnLst/>
              <a:rect l="l" t="t" r="r" b="b"/>
              <a:pathLst>
                <a:path w="662940" h="323214">
                  <a:moveTo>
                    <a:pt x="662940" y="0"/>
                  </a:moveTo>
                  <a:lnTo>
                    <a:pt x="0" y="0"/>
                  </a:lnTo>
                  <a:lnTo>
                    <a:pt x="0" y="323088"/>
                  </a:lnTo>
                  <a:lnTo>
                    <a:pt x="662940" y="323088"/>
                  </a:lnTo>
                  <a:lnTo>
                    <a:pt x="662940" y="0"/>
                  </a:lnTo>
                  <a:close/>
                </a:path>
              </a:pathLst>
            </a:custGeom>
            <a:solidFill>
              <a:srgbClr val="FFFFFF"/>
            </a:solidFill>
          </p:spPr>
          <p:txBody>
            <a:bodyPr wrap="square" lIns="0" tIns="0" rIns="0" bIns="0" rtlCol="0"/>
            <a:lstStyle/>
            <a:p>
              <a:endParaRPr sz="2400"/>
            </a:p>
          </p:txBody>
        </p:sp>
        <p:sp>
          <p:nvSpPr>
            <p:cNvPr id="35" name="object 35"/>
            <p:cNvSpPr/>
            <p:nvPr/>
          </p:nvSpPr>
          <p:spPr>
            <a:xfrm>
              <a:off x="161544" y="1402080"/>
              <a:ext cx="662940" cy="323215"/>
            </a:xfrm>
            <a:custGeom>
              <a:avLst/>
              <a:gdLst/>
              <a:ahLst/>
              <a:cxnLst/>
              <a:rect l="l" t="t" r="r" b="b"/>
              <a:pathLst>
                <a:path w="662940" h="323214">
                  <a:moveTo>
                    <a:pt x="0" y="323088"/>
                  </a:moveTo>
                  <a:lnTo>
                    <a:pt x="662940" y="323088"/>
                  </a:lnTo>
                  <a:lnTo>
                    <a:pt x="662940" y="0"/>
                  </a:lnTo>
                  <a:lnTo>
                    <a:pt x="0" y="0"/>
                  </a:lnTo>
                  <a:lnTo>
                    <a:pt x="0" y="323088"/>
                  </a:lnTo>
                  <a:close/>
                </a:path>
              </a:pathLst>
            </a:custGeom>
            <a:ln w="9144">
              <a:solidFill>
                <a:srgbClr val="000000"/>
              </a:solidFill>
            </a:ln>
          </p:spPr>
          <p:txBody>
            <a:bodyPr wrap="square" lIns="0" tIns="0" rIns="0" bIns="0" rtlCol="0"/>
            <a:lstStyle/>
            <a:p>
              <a:endParaRPr sz="2400"/>
            </a:p>
          </p:txBody>
        </p:sp>
      </p:grpSp>
      <p:sp>
        <p:nvSpPr>
          <p:cNvPr id="36" name="object 36"/>
          <p:cNvSpPr txBox="1"/>
          <p:nvPr/>
        </p:nvSpPr>
        <p:spPr>
          <a:xfrm>
            <a:off x="1758222" y="1597684"/>
            <a:ext cx="894927" cy="707031"/>
          </a:xfrm>
          <a:prstGeom prst="rect">
            <a:avLst/>
          </a:prstGeom>
        </p:spPr>
        <p:txBody>
          <a:bodyPr vert="horz" wrap="square" lIns="0" tIns="62653" rIns="0" bIns="0" rtlCol="0">
            <a:spAutoFit/>
          </a:bodyPr>
          <a:lstStyle/>
          <a:p>
            <a:pPr marL="88051">
              <a:spcBef>
                <a:spcPts val="493"/>
              </a:spcBef>
              <a:tabLst>
                <a:tab pos="454649" algn="l"/>
                <a:tab pos="822093" algn="l"/>
              </a:tabLst>
            </a:pPr>
            <a:r>
              <a:rPr sz="800" spc="-67" dirty="0">
                <a:latin typeface="Segoe UI"/>
                <a:cs typeface="Segoe UI"/>
              </a:rPr>
              <a:t>1</a:t>
            </a:r>
            <a:r>
              <a:rPr sz="800" dirty="0">
                <a:latin typeface="Segoe UI"/>
                <a:cs typeface="Segoe UI"/>
              </a:rPr>
              <a:t>	</a:t>
            </a:r>
            <a:r>
              <a:rPr sz="800" spc="-67" dirty="0">
                <a:latin typeface="Segoe UI"/>
                <a:cs typeface="Segoe UI"/>
              </a:rPr>
              <a:t>2</a:t>
            </a:r>
            <a:r>
              <a:rPr sz="800" dirty="0">
                <a:latin typeface="Segoe UI"/>
                <a:cs typeface="Segoe UI"/>
              </a:rPr>
              <a:t>	</a:t>
            </a:r>
            <a:r>
              <a:rPr sz="800" spc="-67" dirty="0">
                <a:latin typeface="Segoe UI"/>
                <a:cs typeface="Segoe UI"/>
              </a:rPr>
              <a:t>3</a:t>
            </a:r>
            <a:endParaRPr sz="800">
              <a:latin typeface="Segoe UI"/>
              <a:cs typeface="Segoe UI"/>
            </a:endParaRPr>
          </a:p>
          <a:p>
            <a:pPr marL="16933" marR="55879">
              <a:spcBef>
                <a:spcPts val="653"/>
              </a:spcBef>
            </a:pPr>
            <a:r>
              <a:rPr sz="1400" b="1" spc="-13" dirty="0">
                <a:latin typeface="Segoe UI"/>
                <a:cs typeface="Segoe UI"/>
              </a:rPr>
              <a:t>Pfizer BioNTech</a:t>
            </a:r>
            <a:endParaRPr sz="1400">
              <a:latin typeface="Segoe UI"/>
              <a:cs typeface="Segoe UI"/>
            </a:endParaRPr>
          </a:p>
        </p:txBody>
      </p:sp>
      <p:sp>
        <p:nvSpPr>
          <p:cNvPr id="37" name="object 37"/>
          <p:cNvSpPr/>
          <p:nvPr/>
        </p:nvSpPr>
        <p:spPr>
          <a:xfrm>
            <a:off x="3483863" y="5011615"/>
            <a:ext cx="4788747" cy="228600"/>
          </a:xfrm>
          <a:custGeom>
            <a:avLst/>
            <a:gdLst/>
            <a:ahLst/>
            <a:cxnLst/>
            <a:rect l="l" t="t" r="r" b="b"/>
            <a:pathLst>
              <a:path w="3591560" h="171450">
                <a:moveTo>
                  <a:pt x="3515388" y="85584"/>
                </a:moveTo>
                <a:lnTo>
                  <a:pt x="3429380" y="135793"/>
                </a:lnTo>
                <a:lnTo>
                  <a:pt x="3423701" y="140826"/>
                </a:lnTo>
                <a:lnTo>
                  <a:pt x="3420522" y="147404"/>
                </a:lnTo>
                <a:lnTo>
                  <a:pt x="3420058" y="154692"/>
                </a:lnTo>
                <a:lnTo>
                  <a:pt x="3422523" y="161854"/>
                </a:lnTo>
                <a:lnTo>
                  <a:pt x="3427573" y="167501"/>
                </a:lnTo>
                <a:lnTo>
                  <a:pt x="3434159" y="170674"/>
                </a:lnTo>
                <a:lnTo>
                  <a:pt x="3441436" y="171151"/>
                </a:lnTo>
                <a:lnTo>
                  <a:pt x="3448557" y="168712"/>
                </a:lnTo>
                <a:lnTo>
                  <a:pt x="3558399" y="104628"/>
                </a:lnTo>
                <a:lnTo>
                  <a:pt x="3553332" y="104628"/>
                </a:lnTo>
                <a:lnTo>
                  <a:pt x="3553332" y="102088"/>
                </a:lnTo>
                <a:lnTo>
                  <a:pt x="3543680" y="102088"/>
                </a:lnTo>
                <a:lnTo>
                  <a:pt x="3515388" y="85584"/>
                </a:lnTo>
                <a:close/>
              </a:path>
              <a:path w="3591560" h="171450">
                <a:moveTo>
                  <a:pt x="3482720" y="66528"/>
                </a:moveTo>
                <a:lnTo>
                  <a:pt x="0" y="66528"/>
                </a:lnTo>
                <a:lnTo>
                  <a:pt x="0" y="104628"/>
                </a:lnTo>
                <a:lnTo>
                  <a:pt x="3482767" y="104628"/>
                </a:lnTo>
                <a:lnTo>
                  <a:pt x="3515388" y="85584"/>
                </a:lnTo>
                <a:lnTo>
                  <a:pt x="3482720" y="66528"/>
                </a:lnTo>
                <a:close/>
              </a:path>
              <a:path w="3591560" h="171450">
                <a:moveTo>
                  <a:pt x="3558419" y="66528"/>
                </a:moveTo>
                <a:lnTo>
                  <a:pt x="3553332" y="66528"/>
                </a:lnTo>
                <a:lnTo>
                  <a:pt x="3553332" y="104628"/>
                </a:lnTo>
                <a:lnTo>
                  <a:pt x="3558399" y="104628"/>
                </a:lnTo>
                <a:lnTo>
                  <a:pt x="3591052" y="85578"/>
                </a:lnTo>
                <a:lnTo>
                  <a:pt x="3558419" y="66528"/>
                </a:lnTo>
                <a:close/>
              </a:path>
              <a:path w="3591560" h="171450">
                <a:moveTo>
                  <a:pt x="3543680" y="69068"/>
                </a:moveTo>
                <a:lnTo>
                  <a:pt x="3515388" y="85584"/>
                </a:lnTo>
                <a:lnTo>
                  <a:pt x="3543680" y="102088"/>
                </a:lnTo>
                <a:lnTo>
                  <a:pt x="3543680" y="69068"/>
                </a:lnTo>
                <a:close/>
              </a:path>
              <a:path w="3591560" h="171450">
                <a:moveTo>
                  <a:pt x="3553332" y="69068"/>
                </a:moveTo>
                <a:lnTo>
                  <a:pt x="3543680" y="69068"/>
                </a:lnTo>
                <a:lnTo>
                  <a:pt x="3543680" y="102088"/>
                </a:lnTo>
                <a:lnTo>
                  <a:pt x="3553332" y="102088"/>
                </a:lnTo>
                <a:lnTo>
                  <a:pt x="3553332" y="69068"/>
                </a:lnTo>
                <a:close/>
              </a:path>
              <a:path w="3591560" h="171450">
                <a:moveTo>
                  <a:pt x="3441436" y="0"/>
                </a:moveTo>
                <a:lnTo>
                  <a:pt x="3434159" y="488"/>
                </a:lnTo>
                <a:lnTo>
                  <a:pt x="3427573" y="3643"/>
                </a:lnTo>
                <a:lnTo>
                  <a:pt x="3422523" y="9251"/>
                </a:lnTo>
                <a:lnTo>
                  <a:pt x="3420058" y="16446"/>
                </a:lnTo>
                <a:lnTo>
                  <a:pt x="3420522" y="23760"/>
                </a:lnTo>
                <a:lnTo>
                  <a:pt x="3423701" y="30360"/>
                </a:lnTo>
                <a:lnTo>
                  <a:pt x="3429380" y="35413"/>
                </a:lnTo>
                <a:lnTo>
                  <a:pt x="3515399" y="85578"/>
                </a:lnTo>
                <a:lnTo>
                  <a:pt x="3543680" y="69068"/>
                </a:lnTo>
                <a:lnTo>
                  <a:pt x="3553332" y="69068"/>
                </a:lnTo>
                <a:lnTo>
                  <a:pt x="3553332" y="66528"/>
                </a:lnTo>
                <a:lnTo>
                  <a:pt x="3558419" y="66528"/>
                </a:lnTo>
                <a:lnTo>
                  <a:pt x="3448557" y="2393"/>
                </a:lnTo>
                <a:lnTo>
                  <a:pt x="3441436" y="0"/>
                </a:lnTo>
                <a:close/>
              </a:path>
            </a:pathLst>
          </a:custGeom>
          <a:solidFill>
            <a:srgbClr val="006FC0"/>
          </a:solidFill>
        </p:spPr>
        <p:txBody>
          <a:bodyPr wrap="square" lIns="0" tIns="0" rIns="0" bIns="0" rtlCol="0"/>
          <a:lstStyle/>
          <a:p>
            <a:endParaRPr sz="2400"/>
          </a:p>
        </p:txBody>
      </p:sp>
      <p:sp>
        <p:nvSpPr>
          <p:cNvPr id="38" name="object 38"/>
          <p:cNvSpPr txBox="1"/>
          <p:nvPr/>
        </p:nvSpPr>
        <p:spPr>
          <a:xfrm>
            <a:off x="2970919" y="5208558"/>
            <a:ext cx="1046480"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Ph2</a:t>
            </a:r>
            <a:r>
              <a:rPr sz="1600" spc="7" dirty="0">
                <a:latin typeface="Segoe UI"/>
                <a:cs typeface="Segoe UI"/>
              </a:rPr>
              <a:t> (</a:t>
            </a:r>
            <a:r>
              <a:rPr sz="1600" spc="-13" dirty="0">
                <a:latin typeface="Segoe UI"/>
                <a:cs typeface="Segoe UI"/>
              </a:rPr>
              <a:t>US,</a:t>
            </a:r>
            <a:r>
              <a:rPr sz="1600" dirty="0">
                <a:latin typeface="Meiryo UI"/>
                <a:cs typeface="Meiryo UI"/>
              </a:rPr>
              <a:t>他</a:t>
            </a:r>
            <a:r>
              <a:rPr sz="1600" spc="-67" dirty="0">
                <a:latin typeface="Segoe UI"/>
                <a:cs typeface="Segoe UI"/>
              </a:rPr>
              <a:t>)</a:t>
            </a:r>
            <a:endParaRPr sz="1600">
              <a:latin typeface="Segoe UI"/>
              <a:cs typeface="Segoe UI"/>
            </a:endParaRPr>
          </a:p>
        </p:txBody>
      </p:sp>
      <p:grpSp>
        <p:nvGrpSpPr>
          <p:cNvPr id="39" name="object 39"/>
          <p:cNvGrpSpPr/>
          <p:nvPr/>
        </p:nvGrpSpPr>
        <p:grpSpPr>
          <a:xfrm>
            <a:off x="3040889" y="1935057"/>
            <a:ext cx="3216487" cy="988060"/>
            <a:chOff x="1137666" y="1451292"/>
            <a:chExt cx="2412365" cy="741045"/>
          </a:xfrm>
        </p:grpSpPr>
        <p:sp>
          <p:nvSpPr>
            <p:cNvPr id="40" name="object 40"/>
            <p:cNvSpPr/>
            <p:nvPr/>
          </p:nvSpPr>
          <p:spPr>
            <a:xfrm>
              <a:off x="1137666" y="1451292"/>
              <a:ext cx="1885314" cy="171450"/>
            </a:xfrm>
            <a:custGeom>
              <a:avLst/>
              <a:gdLst/>
              <a:ahLst/>
              <a:cxnLst/>
              <a:rect l="l" t="t" r="r" b="b"/>
              <a:pathLst>
                <a:path w="1885314" h="171450">
                  <a:moveTo>
                    <a:pt x="1827511" y="85661"/>
                  </a:moveTo>
                  <a:lnTo>
                    <a:pt x="1767713" y="137985"/>
                  </a:lnTo>
                  <a:lnTo>
                    <a:pt x="1763077" y="144014"/>
                  </a:lnTo>
                  <a:lnTo>
                    <a:pt x="1761204" y="151066"/>
                  </a:lnTo>
                  <a:lnTo>
                    <a:pt x="1762140" y="158309"/>
                  </a:lnTo>
                  <a:lnTo>
                    <a:pt x="1765935" y="164909"/>
                  </a:lnTo>
                  <a:lnTo>
                    <a:pt x="1771907" y="169473"/>
                  </a:lnTo>
                  <a:lnTo>
                    <a:pt x="1778952" y="171322"/>
                  </a:lnTo>
                  <a:lnTo>
                    <a:pt x="1786187" y="170410"/>
                  </a:lnTo>
                  <a:lnTo>
                    <a:pt x="1792732" y="166687"/>
                  </a:lnTo>
                  <a:lnTo>
                    <a:pt x="1863547" y="104711"/>
                  </a:lnTo>
                  <a:lnTo>
                    <a:pt x="1856486" y="104711"/>
                  </a:lnTo>
                  <a:lnTo>
                    <a:pt x="1856486" y="100012"/>
                  </a:lnTo>
                  <a:lnTo>
                    <a:pt x="1843913" y="100012"/>
                  </a:lnTo>
                  <a:lnTo>
                    <a:pt x="1827511" y="85661"/>
                  </a:lnTo>
                  <a:close/>
                </a:path>
                <a:path w="1885314" h="171450">
                  <a:moveTo>
                    <a:pt x="1805740" y="66611"/>
                  </a:moveTo>
                  <a:lnTo>
                    <a:pt x="0" y="66611"/>
                  </a:lnTo>
                  <a:lnTo>
                    <a:pt x="0" y="104711"/>
                  </a:lnTo>
                  <a:lnTo>
                    <a:pt x="1805740" y="104711"/>
                  </a:lnTo>
                  <a:lnTo>
                    <a:pt x="1827511" y="85661"/>
                  </a:lnTo>
                  <a:lnTo>
                    <a:pt x="1805740" y="66611"/>
                  </a:lnTo>
                  <a:close/>
                </a:path>
                <a:path w="1885314" h="171450">
                  <a:moveTo>
                    <a:pt x="1863547" y="66611"/>
                  </a:moveTo>
                  <a:lnTo>
                    <a:pt x="1856486" y="66611"/>
                  </a:lnTo>
                  <a:lnTo>
                    <a:pt x="1856486" y="104711"/>
                  </a:lnTo>
                  <a:lnTo>
                    <a:pt x="1863547" y="104711"/>
                  </a:lnTo>
                  <a:lnTo>
                    <a:pt x="1885314" y="85661"/>
                  </a:lnTo>
                  <a:lnTo>
                    <a:pt x="1863547" y="66611"/>
                  </a:lnTo>
                  <a:close/>
                </a:path>
                <a:path w="1885314" h="171450">
                  <a:moveTo>
                    <a:pt x="1843913" y="71310"/>
                  </a:moveTo>
                  <a:lnTo>
                    <a:pt x="1827511" y="85661"/>
                  </a:lnTo>
                  <a:lnTo>
                    <a:pt x="1843913" y="100012"/>
                  </a:lnTo>
                  <a:lnTo>
                    <a:pt x="1843913" y="71310"/>
                  </a:lnTo>
                  <a:close/>
                </a:path>
                <a:path w="1885314" h="171450">
                  <a:moveTo>
                    <a:pt x="1856486" y="71310"/>
                  </a:moveTo>
                  <a:lnTo>
                    <a:pt x="1843913" y="71310"/>
                  </a:lnTo>
                  <a:lnTo>
                    <a:pt x="1843913" y="100012"/>
                  </a:lnTo>
                  <a:lnTo>
                    <a:pt x="1856486" y="100012"/>
                  </a:lnTo>
                  <a:lnTo>
                    <a:pt x="1856486" y="71310"/>
                  </a:lnTo>
                  <a:close/>
                </a:path>
                <a:path w="1885314" h="171450">
                  <a:moveTo>
                    <a:pt x="1778952" y="0"/>
                  </a:moveTo>
                  <a:lnTo>
                    <a:pt x="1771907" y="1849"/>
                  </a:lnTo>
                  <a:lnTo>
                    <a:pt x="1765935" y="6413"/>
                  </a:lnTo>
                  <a:lnTo>
                    <a:pt x="1762140" y="13013"/>
                  </a:lnTo>
                  <a:lnTo>
                    <a:pt x="1761204" y="20256"/>
                  </a:lnTo>
                  <a:lnTo>
                    <a:pt x="1763077" y="27308"/>
                  </a:lnTo>
                  <a:lnTo>
                    <a:pt x="1767713" y="33337"/>
                  </a:lnTo>
                  <a:lnTo>
                    <a:pt x="1827511" y="85661"/>
                  </a:lnTo>
                  <a:lnTo>
                    <a:pt x="1843913" y="71310"/>
                  </a:lnTo>
                  <a:lnTo>
                    <a:pt x="1856486" y="71310"/>
                  </a:lnTo>
                  <a:lnTo>
                    <a:pt x="1856486" y="66611"/>
                  </a:lnTo>
                  <a:lnTo>
                    <a:pt x="1863547" y="66611"/>
                  </a:lnTo>
                  <a:lnTo>
                    <a:pt x="1792732" y="4635"/>
                  </a:lnTo>
                  <a:lnTo>
                    <a:pt x="1786187" y="912"/>
                  </a:lnTo>
                  <a:lnTo>
                    <a:pt x="1778952" y="0"/>
                  </a:lnTo>
                  <a:close/>
                </a:path>
              </a:pathLst>
            </a:custGeom>
            <a:solidFill>
              <a:srgbClr val="00AF50"/>
            </a:solidFill>
          </p:spPr>
          <p:txBody>
            <a:bodyPr wrap="square" lIns="0" tIns="0" rIns="0" bIns="0" rtlCol="0"/>
            <a:lstStyle/>
            <a:p>
              <a:endParaRPr sz="2400"/>
            </a:p>
          </p:txBody>
        </p:sp>
        <p:pic>
          <p:nvPicPr>
            <p:cNvPr id="41" name="object 41"/>
            <p:cNvPicPr/>
            <p:nvPr/>
          </p:nvPicPr>
          <p:blipFill>
            <a:blip r:embed="rId3" cstate="print"/>
            <a:stretch>
              <a:fillRect/>
            </a:stretch>
          </p:blipFill>
          <p:spPr>
            <a:xfrm>
              <a:off x="1714500" y="1475232"/>
              <a:ext cx="92963" cy="92964"/>
            </a:xfrm>
            <a:prstGeom prst="rect">
              <a:avLst/>
            </a:prstGeom>
          </p:spPr>
        </p:pic>
        <p:sp>
          <p:nvSpPr>
            <p:cNvPr id="42" name="object 42"/>
            <p:cNvSpPr/>
            <p:nvPr/>
          </p:nvSpPr>
          <p:spPr>
            <a:xfrm>
              <a:off x="3080004" y="2034540"/>
              <a:ext cx="463550" cy="151130"/>
            </a:xfrm>
            <a:custGeom>
              <a:avLst/>
              <a:gdLst/>
              <a:ahLst/>
              <a:cxnLst/>
              <a:rect l="l" t="t" r="r" b="b"/>
              <a:pathLst>
                <a:path w="463550" h="151130">
                  <a:moveTo>
                    <a:pt x="387857" y="0"/>
                  </a:moveTo>
                  <a:lnTo>
                    <a:pt x="0" y="0"/>
                  </a:lnTo>
                  <a:lnTo>
                    <a:pt x="0" y="150876"/>
                  </a:lnTo>
                  <a:lnTo>
                    <a:pt x="387857" y="150876"/>
                  </a:lnTo>
                  <a:lnTo>
                    <a:pt x="463295" y="75437"/>
                  </a:lnTo>
                  <a:lnTo>
                    <a:pt x="387857" y="0"/>
                  </a:lnTo>
                  <a:close/>
                </a:path>
              </a:pathLst>
            </a:custGeom>
            <a:solidFill>
              <a:srgbClr val="FF0000"/>
            </a:solidFill>
          </p:spPr>
          <p:txBody>
            <a:bodyPr wrap="square" lIns="0" tIns="0" rIns="0" bIns="0" rtlCol="0"/>
            <a:lstStyle/>
            <a:p>
              <a:endParaRPr sz="2400"/>
            </a:p>
          </p:txBody>
        </p:sp>
        <p:sp>
          <p:nvSpPr>
            <p:cNvPr id="43" name="object 43"/>
            <p:cNvSpPr/>
            <p:nvPr/>
          </p:nvSpPr>
          <p:spPr>
            <a:xfrm>
              <a:off x="3080004" y="2034540"/>
              <a:ext cx="463550" cy="151130"/>
            </a:xfrm>
            <a:custGeom>
              <a:avLst/>
              <a:gdLst/>
              <a:ahLst/>
              <a:cxnLst/>
              <a:rect l="l" t="t" r="r" b="b"/>
              <a:pathLst>
                <a:path w="463550" h="151130">
                  <a:moveTo>
                    <a:pt x="0" y="0"/>
                  </a:moveTo>
                  <a:lnTo>
                    <a:pt x="387857" y="0"/>
                  </a:lnTo>
                  <a:lnTo>
                    <a:pt x="463295" y="75437"/>
                  </a:lnTo>
                  <a:lnTo>
                    <a:pt x="387857" y="150876"/>
                  </a:lnTo>
                  <a:lnTo>
                    <a:pt x="0" y="150876"/>
                  </a:lnTo>
                  <a:lnTo>
                    <a:pt x="0" y="0"/>
                  </a:lnTo>
                  <a:close/>
                </a:path>
              </a:pathLst>
            </a:custGeom>
            <a:ln w="12192">
              <a:solidFill>
                <a:srgbClr val="2E528F"/>
              </a:solidFill>
            </a:ln>
          </p:spPr>
          <p:txBody>
            <a:bodyPr wrap="square" lIns="0" tIns="0" rIns="0" bIns="0" rtlCol="0"/>
            <a:lstStyle/>
            <a:p>
              <a:endParaRPr sz="2400"/>
            </a:p>
          </p:txBody>
        </p:sp>
      </p:grpSp>
      <p:sp>
        <p:nvSpPr>
          <p:cNvPr id="44" name="object 44"/>
          <p:cNvSpPr txBox="1"/>
          <p:nvPr/>
        </p:nvSpPr>
        <p:spPr>
          <a:xfrm>
            <a:off x="4189644" y="2259401"/>
            <a:ext cx="2120053" cy="640411"/>
          </a:xfrm>
          <a:prstGeom prst="rect">
            <a:avLst/>
          </a:prstGeom>
        </p:spPr>
        <p:txBody>
          <a:bodyPr vert="horz" wrap="square" lIns="0" tIns="138853" rIns="0" bIns="0" rtlCol="0">
            <a:spAutoFit/>
          </a:bodyPr>
          <a:lstStyle/>
          <a:p>
            <a:pPr marL="16933">
              <a:spcBef>
                <a:spcPts val="1093"/>
              </a:spcBef>
            </a:pPr>
            <a:r>
              <a:rPr sz="1600" dirty="0">
                <a:latin typeface="Segoe UI"/>
                <a:cs typeface="Segoe UI"/>
              </a:rPr>
              <a:t>Ph2/3</a:t>
            </a:r>
            <a:r>
              <a:rPr sz="1600" spc="27" dirty="0">
                <a:latin typeface="Segoe UI"/>
                <a:cs typeface="Segoe UI"/>
              </a:rPr>
              <a:t> </a:t>
            </a:r>
            <a:r>
              <a:rPr sz="1600" dirty="0">
                <a:latin typeface="Segoe UI"/>
                <a:cs typeface="Segoe UI"/>
              </a:rPr>
              <a:t>(US</a:t>
            </a:r>
            <a:r>
              <a:rPr sz="1600" spc="-7" dirty="0">
                <a:latin typeface="Meiryo UI"/>
                <a:cs typeface="Meiryo UI"/>
              </a:rPr>
              <a:t>他、</a:t>
            </a:r>
            <a:r>
              <a:rPr sz="1600" spc="-13" dirty="0">
                <a:latin typeface="Segoe UI"/>
                <a:cs typeface="Segoe UI"/>
              </a:rPr>
              <a:t>44,000</a:t>
            </a:r>
            <a:r>
              <a:rPr sz="1600" dirty="0">
                <a:latin typeface="Meiryo UI"/>
                <a:cs typeface="Meiryo UI"/>
              </a:rPr>
              <a:t>人</a:t>
            </a:r>
            <a:r>
              <a:rPr sz="1600" spc="-67" dirty="0">
                <a:latin typeface="Segoe UI"/>
                <a:cs typeface="Segoe UI"/>
              </a:rPr>
              <a:t>)</a:t>
            </a:r>
            <a:endParaRPr sz="1600">
              <a:latin typeface="Segoe UI"/>
              <a:cs typeface="Segoe UI"/>
            </a:endParaRPr>
          </a:p>
          <a:p>
            <a:pPr marR="244681" algn="r">
              <a:spcBef>
                <a:spcPts val="700"/>
              </a:spcBef>
            </a:pPr>
            <a:r>
              <a:rPr sz="1067" dirty="0">
                <a:solidFill>
                  <a:srgbClr val="FFFFFF"/>
                </a:solidFill>
                <a:latin typeface="Meiryo UI"/>
                <a:cs typeface="Meiryo UI"/>
              </a:rPr>
              <a:t>申</a:t>
            </a:r>
            <a:r>
              <a:rPr sz="1067" spc="-80" dirty="0">
                <a:solidFill>
                  <a:srgbClr val="FFFFFF"/>
                </a:solidFill>
                <a:latin typeface="Meiryo UI"/>
                <a:cs typeface="Meiryo UI"/>
              </a:rPr>
              <a:t>請</a:t>
            </a:r>
            <a:endParaRPr sz="1067">
              <a:latin typeface="Meiryo UI"/>
              <a:cs typeface="Meiryo UI"/>
            </a:endParaRPr>
          </a:p>
        </p:txBody>
      </p:sp>
      <p:sp>
        <p:nvSpPr>
          <p:cNvPr id="45" name="object 45"/>
          <p:cNvSpPr/>
          <p:nvPr/>
        </p:nvSpPr>
        <p:spPr>
          <a:xfrm>
            <a:off x="5431535" y="2300223"/>
            <a:ext cx="108373" cy="108373"/>
          </a:xfrm>
          <a:custGeom>
            <a:avLst/>
            <a:gdLst/>
            <a:ahLst/>
            <a:cxnLst/>
            <a:rect l="l" t="t" r="r" b="b"/>
            <a:pathLst>
              <a:path w="81280" h="81280">
                <a:moveTo>
                  <a:pt x="40386" y="0"/>
                </a:moveTo>
                <a:lnTo>
                  <a:pt x="0" y="40386"/>
                </a:lnTo>
                <a:lnTo>
                  <a:pt x="40386" y="80772"/>
                </a:lnTo>
                <a:lnTo>
                  <a:pt x="80772" y="40386"/>
                </a:lnTo>
                <a:lnTo>
                  <a:pt x="40386" y="0"/>
                </a:lnTo>
                <a:close/>
              </a:path>
            </a:pathLst>
          </a:custGeom>
          <a:solidFill>
            <a:srgbClr val="FF0000"/>
          </a:solidFill>
        </p:spPr>
        <p:txBody>
          <a:bodyPr wrap="square" lIns="0" tIns="0" rIns="0" bIns="0" rtlCol="0"/>
          <a:lstStyle/>
          <a:p>
            <a:endParaRPr sz="2400"/>
          </a:p>
        </p:txBody>
      </p:sp>
      <p:sp>
        <p:nvSpPr>
          <p:cNvPr id="46" name="object 46"/>
          <p:cNvSpPr txBox="1"/>
          <p:nvPr/>
        </p:nvSpPr>
        <p:spPr>
          <a:xfrm>
            <a:off x="3037569" y="3368312"/>
            <a:ext cx="996527"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Ph1/2</a:t>
            </a:r>
            <a:r>
              <a:rPr sz="1600" spc="-53" dirty="0">
                <a:latin typeface="Segoe UI"/>
                <a:cs typeface="Segoe UI"/>
              </a:rPr>
              <a:t> </a:t>
            </a:r>
            <a:r>
              <a:rPr sz="1600" spc="-27" dirty="0">
                <a:latin typeface="Segoe UI"/>
                <a:cs typeface="Segoe UI"/>
              </a:rPr>
              <a:t>(UK)</a:t>
            </a:r>
            <a:endParaRPr sz="1600">
              <a:latin typeface="Segoe UI"/>
              <a:cs typeface="Segoe UI"/>
            </a:endParaRPr>
          </a:p>
        </p:txBody>
      </p:sp>
      <p:sp>
        <p:nvSpPr>
          <p:cNvPr id="47" name="object 47"/>
          <p:cNvSpPr txBox="1"/>
          <p:nvPr/>
        </p:nvSpPr>
        <p:spPr>
          <a:xfrm>
            <a:off x="4450589" y="3953257"/>
            <a:ext cx="1932940"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Ph3</a:t>
            </a:r>
            <a:r>
              <a:rPr sz="1600" spc="33" dirty="0">
                <a:latin typeface="Segoe UI"/>
                <a:cs typeface="Segoe UI"/>
              </a:rPr>
              <a:t> (</a:t>
            </a:r>
            <a:r>
              <a:rPr sz="1600" spc="-13" dirty="0">
                <a:latin typeface="Segoe UI"/>
                <a:cs typeface="Segoe UI"/>
              </a:rPr>
              <a:t>US</a:t>
            </a:r>
            <a:r>
              <a:rPr sz="1600" spc="-7" dirty="0">
                <a:latin typeface="Meiryo UI"/>
                <a:cs typeface="Meiryo UI"/>
              </a:rPr>
              <a:t>他、</a:t>
            </a:r>
            <a:r>
              <a:rPr sz="1600" spc="-13" dirty="0">
                <a:latin typeface="Segoe UI"/>
                <a:cs typeface="Segoe UI"/>
              </a:rPr>
              <a:t>30,000</a:t>
            </a:r>
            <a:r>
              <a:rPr sz="1600" dirty="0">
                <a:latin typeface="Meiryo UI"/>
                <a:cs typeface="Meiryo UI"/>
              </a:rPr>
              <a:t>人</a:t>
            </a:r>
            <a:r>
              <a:rPr sz="1600" spc="-67" dirty="0">
                <a:latin typeface="Segoe UI"/>
                <a:cs typeface="Segoe UI"/>
              </a:rPr>
              <a:t>)</a:t>
            </a:r>
            <a:endParaRPr sz="1600">
              <a:latin typeface="Segoe UI"/>
              <a:cs typeface="Segoe UI"/>
            </a:endParaRPr>
          </a:p>
        </p:txBody>
      </p:sp>
      <p:grpSp>
        <p:nvGrpSpPr>
          <p:cNvPr id="48" name="object 48"/>
          <p:cNvGrpSpPr/>
          <p:nvPr/>
        </p:nvGrpSpPr>
        <p:grpSpPr>
          <a:xfrm>
            <a:off x="1745234" y="3269234"/>
            <a:ext cx="1167553" cy="443653"/>
            <a:chOff x="165925" y="2451925"/>
            <a:chExt cx="875665" cy="332740"/>
          </a:xfrm>
        </p:grpSpPr>
        <p:sp>
          <p:nvSpPr>
            <p:cNvPr id="49" name="object 49"/>
            <p:cNvSpPr/>
            <p:nvPr/>
          </p:nvSpPr>
          <p:spPr>
            <a:xfrm>
              <a:off x="170687" y="2456688"/>
              <a:ext cx="866140" cy="323215"/>
            </a:xfrm>
            <a:custGeom>
              <a:avLst/>
              <a:gdLst/>
              <a:ahLst/>
              <a:cxnLst/>
              <a:rect l="l" t="t" r="r" b="b"/>
              <a:pathLst>
                <a:path w="866140" h="323214">
                  <a:moveTo>
                    <a:pt x="865632" y="0"/>
                  </a:moveTo>
                  <a:lnTo>
                    <a:pt x="0" y="0"/>
                  </a:lnTo>
                  <a:lnTo>
                    <a:pt x="0" y="323088"/>
                  </a:lnTo>
                  <a:lnTo>
                    <a:pt x="865632" y="323088"/>
                  </a:lnTo>
                  <a:lnTo>
                    <a:pt x="865632" y="0"/>
                  </a:lnTo>
                  <a:close/>
                </a:path>
              </a:pathLst>
            </a:custGeom>
            <a:solidFill>
              <a:srgbClr val="FFFFFF"/>
            </a:solidFill>
          </p:spPr>
          <p:txBody>
            <a:bodyPr wrap="square" lIns="0" tIns="0" rIns="0" bIns="0" rtlCol="0"/>
            <a:lstStyle/>
            <a:p>
              <a:endParaRPr sz="2400"/>
            </a:p>
          </p:txBody>
        </p:sp>
        <p:sp>
          <p:nvSpPr>
            <p:cNvPr id="50" name="object 50"/>
            <p:cNvSpPr/>
            <p:nvPr/>
          </p:nvSpPr>
          <p:spPr>
            <a:xfrm>
              <a:off x="170687" y="2456688"/>
              <a:ext cx="866140" cy="323215"/>
            </a:xfrm>
            <a:custGeom>
              <a:avLst/>
              <a:gdLst/>
              <a:ahLst/>
              <a:cxnLst/>
              <a:rect l="l" t="t" r="r" b="b"/>
              <a:pathLst>
                <a:path w="866140" h="323214">
                  <a:moveTo>
                    <a:pt x="0" y="323088"/>
                  </a:moveTo>
                  <a:lnTo>
                    <a:pt x="865632" y="323088"/>
                  </a:lnTo>
                  <a:lnTo>
                    <a:pt x="865632" y="0"/>
                  </a:lnTo>
                  <a:lnTo>
                    <a:pt x="0" y="0"/>
                  </a:lnTo>
                  <a:lnTo>
                    <a:pt x="0" y="323088"/>
                  </a:lnTo>
                  <a:close/>
                </a:path>
              </a:pathLst>
            </a:custGeom>
            <a:ln w="9144">
              <a:solidFill>
                <a:srgbClr val="000000"/>
              </a:solidFill>
            </a:ln>
          </p:spPr>
          <p:txBody>
            <a:bodyPr wrap="square" lIns="0" tIns="0" rIns="0" bIns="0" rtlCol="0"/>
            <a:lstStyle/>
            <a:p>
              <a:endParaRPr sz="2400"/>
            </a:p>
          </p:txBody>
        </p:sp>
      </p:grpSp>
      <p:sp>
        <p:nvSpPr>
          <p:cNvPr id="51" name="object 51"/>
          <p:cNvSpPr txBox="1"/>
          <p:nvPr/>
        </p:nvSpPr>
        <p:spPr>
          <a:xfrm>
            <a:off x="1751583" y="3275585"/>
            <a:ext cx="1154853" cy="205184"/>
          </a:xfrm>
          <a:prstGeom prst="rect">
            <a:avLst/>
          </a:prstGeom>
        </p:spPr>
        <p:txBody>
          <a:bodyPr vert="horz" wrap="square" lIns="0" tIns="0" rIns="0" bIns="0" rtlCol="0">
            <a:spAutoFit/>
          </a:bodyPr>
          <a:lstStyle/>
          <a:p>
            <a:pPr marL="36406">
              <a:lnSpc>
                <a:spcPts val="1620"/>
              </a:lnSpc>
            </a:pPr>
            <a:r>
              <a:rPr sz="1400" b="1" spc="-13" dirty="0">
                <a:latin typeface="Segoe UI"/>
                <a:cs typeface="Segoe UI"/>
              </a:rPr>
              <a:t>AstraZeneca</a:t>
            </a:r>
            <a:endParaRPr sz="1400">
              <a:latin typeface="Segoe UI"/>
              <a:cs typeface="Segoe UI"/>
            </a:endParaRPr>
          </a:p>
        </p:txBody>
      </p:sp>
      <p:sp>
        <p:nvSpPr>
          <p:cNvPr id="52" name="object 52"/>
          <p:cNvSpPr txBox="1"/>
          <p:nvPr/>
        </p:nvSpPr>
        <p:spPr>
          <a:xfrm>
            <a:off x="1751583" y="3481164"/>
            <a:ext cx="1154853" cy="218008"/>
          </a:xfrm>
          <a:prstGeom prst="rect">
            <a:avLst/>
          </a:prstGeom>
        </p:spPr>
        <p:txBody>
          <a:bodyPr vert="horz" wrap="square" lIns="0" tIns="2540" rIns="0" bIns="0" rtlCol="0">
            <a:spAutoFit/>
          </a:bodyPr>
          <a:lstStyle/>
          <a:p>
            <a:pPr marL="36406">
              <a:spcBef>
                <a:spcPts val="20"/>
              </a:spcBef>
            </a:pPr>
            <a:r>
              <a:rPr sz="1400" b="1" dirty="0">
                <a:latin typeface="Segoe UI"/>
                <a:cs typeface="Segoe UI"/>
              </a:rPr>
              <a:t>Oxford</a:t>
            </a:r>
            <a:r>
              <a:rPr sz="1400" b="1" spc="-60" dirty="0">
                <a:latin typeface="Segoe UI"/>
                <a:cs typeface="Segoe UI"/>
              </a:rPr>
              <a:t> </a:t>
            </a:r>
            <a:r>
              <a:rPr sz="1400" b="1" spc="-13" dirty="0">
                <a:latin typeface="Segoe UI"/>
                <a:cs typeface="Segoe UI"/>
              </a:rPr>
              <a:t>Univ.</a:t>
            </a:r>
            <a:endParaRPr sz="1400">
              <a:latin typeface="Segoe UI"/>
              <a:cs typeface="Segoe UI"/>
            </a:endParaRPr>
          </a:p>
        </p:txBody>
      </p:sp>
      <p:grpSp>
        <p:nvGrpSpPr>
          <p:cNvPr id="53" name="object 53"/>
          <p:cNvGrpSpPr/>
          <p:nvPr/>
        </p:nvGrpSpPr>
        <p:grpSpPr>
          <a:xfrm>
            <a:off x="3034793" y="3196929"/>
            <a:ext cx="2952327" cy="1282700"/>
            <a:chOff x="1133094" y="2397696"/>
            <a:chExt cx="2214245" cy="962025"/>
          </a:xfrm>
        </p:grpSpPr>
        <p:sp>
          <p:nvSpPr>
            <p:cNvPr id="54" name="object 54"/>
            <p:cNvSpPr/>
            <p:nvPr/>
          </p:nvSpPr>
          <p:spPr>
            <a:xfrm>
              <a:off x="1133094" y="2397696"/>
              <a:ext cx="1745614" cy="171450"/>
            </a:xfrm>
            <a:custGeom>
              <a:avLst/>
              <a:gdLst/>
              <a:ahLst/>
              <a:cxnLst/>
              <a:rect l="l" t="t" r="r" b="b"/>
              <a:pathLst>
                <a:path w="1745614" h="171450">
                  <a:moveTo>
                    <a:pt x="1687684" y="85661"/>
                  </a:moveTo>
                  <a:lnTo>
                    <a:pt x="1627886" y="137985"/>
                  </a:lnTo>
                  <a:lnTo>
                    <a:pt x="1623250" y="144014"/>
                  </a:lnTo>
                  <a:lnTo>
                    <a:pt x="1621377" y="151066"/>
                  </a:lnTo>
                  <a:lnTo>
                    <a:pt x="1622313" y="158309"/>
                  </a:lnTo>
                  <a:lnTo>
                    <a:pt x="1626108" y="164909"/>
                  </a:lnTo>
                  <a:lnTo>
                    <a:pt x="1632080" y="169473"/>
                  </a:lnTo>
                  <a:lnTo>
                    <a:pt x="1639125" y="171322"/>
                  </a:lnTo>
                  <a:lnTo>
                    <a:pt x="1646360" y="170410"/>
                  </a:lnTo>
                  <a:lnTo>
                    <a:pt x="1652905" y="166687"/>
                  </a:lnTo>
                  <a:lnTo>
                    <a:pt x="1723720" y="104711"/>
                  </a:lnTo>
                  <a:lnTo>
                    <a:pt x="1716658" y="104711"/>
                  </a:lnTo>
                  <a:lnTo>
                    <a:pt x="1716658" y="100012"/>
                  </a:lnTo>
                  <a:lnTo>
                    <a:pt x="1704086" y="100012"/>
                  </a:lnTo>
                  <a:lnTo>
                    <a:pt x="1687684" y="85661"/>
                  </a:lnTo>
                  <a:close/>
                </a:path>
                <a:path w="1745614" h="171450">
                  <a:moveTo>
                    <a:pt x="1665913" y="66611"/>
                  </a:moveTo>
                  <a:lnTo>
                    <a:pt x="0" y="66611"/>
                  </a:lnTo>
                  <a:lnTo>
                    <a:pt x="0" y="104711"/>
                  </a:lnTo>
                  <a:lnTo>
                    <a:pt x="1665913" y="104711"/>
                  </a:lnTo>
                  <a:lnTo>
                    <a:pt x="1687684" y="85661"/>
                  </a:lnTo>
                  <a:lnTo>
                    <a:pt x="1665913" y="66611"/>
                  </a:lnTo>
                  <a:close/>
                </a:path>
                <a:path w="1745614" h="171450">
                  <a:moveTo>
                    <a:pt x="1723720" y="66611"/>
                  </a:moveTo>
                  <a:lnTo>
                    <a:pt x="1716658" y="66611"/>
                  </a:lnTo>
                  <a:lnTo>
                    <a:pt x="1716658" y="104711"/>
                  </a:lnTo>
                  <a:lnTo>
                    <a:pt x="1723720" y="104711"/>
                  </a:lnTo>
                  <a:lnTo>
                    <a:pt x="1745488" y="85661"/>
                  </a:lnTo>
                  <a:lnTo>
                    <a:pt x="1723720" y="66611"/>
                  </a:lnTo>
                  <a:close/>
                </a:path>
                <a:path w="1745614" h="171450">
                  <a:moveTo>
                    <a:pt x="1704086" y="71310"/>
                  </a:moveTo>
                  <a:lnTo>
                    <a:pt x="1687684" y="85661"/>
                  </a:lnTo>
                  <a:lnTo>
                    <a:pt x="1704086" y="100012"/>
                  </a:lnTo>
                  <a:lnTo>
                    <a:pt x="1704086" y="71310"/>
                  </a:lnTo>
                  <a:close/>
                </a:path>
                <a:path w="1745614" h="171450">
                  <a:moveTo>
                    <a:pt x="1716658" y="71310"/>
                  </a:moveTo>
                  <a:lnTo>
                    <a:pt x="1704086" y="71310"/>
                  </a:lnTo>
                  <a:lnTo>
                    <a:pt x="1704086" y="100012"/>
                  </a:lnTo>
                  <a:lnTo>
                    <a:pt x="1716658" y="100012"/>
                  </a:lnTo>
                  <a:lnTo>
                    <a:pt x="1716658" y="71310"/>
                  </a:lnTo>
                  <a:close/>
                </a:path>
                <a:path w="1745614" h="171450">
                  <a:moveTo>
                    <a:pt x="1639125" y="0"/>
                  </a:moveTo>
                  <a:lnTo>
                    <a:pt x="1632080" y="1849"/>
                  </a:lnTo>
                  <a:lnTo>
                    <a:pt x="1626108" y="6413"/>
                  </a:lnTo>
                  <a:lnTo>
                    <a:pt x="1622313" y="13013"/>
                  </a:lnTo>
                  <a:lnTo>
                    <a:pt x="1621377" y="20256"/>
                  </a:lnTo>
                  <a:lnTo>
                    <a:pt x="1623250" y="27308"/>
                  </a:lnTo>
                  <a:lnTo>
                    <a:pt x="1627886" y="33337"/>
                  </a:lnTo>
                  <a:lnTo>
                    <a:pt x="1687684" y="85661"/>
                  </a:lnTo>
                  <a:lnTo>
                    <a:pt x="1704086" y="71310"/>
                  </a:lnTo>
                  <a:lnTo>
                    <a:pt x="1716658" y="71310"/>
                  </a:lnTo>
                  <a:lnTo>
                    <a:pt x="1716658" y="66611"/>
                  </a:lnTo>
                  <a:lnTo>
                    <a:pt x="1723720" y="66611"/>
                  </a:lnTo>
                  <a:lnTo>
                    <a:pt x="1652905" y="4635"/>
                  </a:lnTo>
                  <a:lnTo>
                    <a:pt x="1646360" y="912"/>
                  </a:lnTo>
                  <a:lnTo>
                    <a:pt x="1639125" y="0"/>
                  </a:lnTo>
                  <a:close/>
                </a:path>
              </a:pathLst>
            </a:custGeom>
            <a:solidFill>
              <a:srgbClr val="00AF50"/>
            </a:solidFill>
          </p:spPr>
          <p:txBody>
            <a:bodyPr wrap="square" lIns="0" tIns="0" rIns="0" bIns="0" rtlCol="0"/>
            <a:lstStyle/>
            <a:p>
              <a:endParaRPr sz="2400"/>
            </a:p>
          </p:txBody>
        </p:sp>
        <p:pic>
          <p:nvPicPr>
            <p:cNvPr id="55" name="object 55"/>
            <p:cNvPicPr/>
            <p:nvPr/>
          </p:nvPicPr>
          <p:blipFill>
            <a:blip r:embed="rId3" cstate="print"/>
            <a:stretch>
              <a:fillRect/>
            </a:stretch>
          </p:blipFill>
          <p:spPr>
            <a:xfrm>
              <a:off x="1882140" y="2450591"/>
              <a:ext cx="92963" cy="92963"/>
            </a:xfrm>
            <a:prstGeom prst="rect">
              <a:avLst/>
            </a:prstGeom>
          </p:spPr>
        </p:pic>
        <p:sp>
          <p:nvSpPr>
            <p:cNvPr id="56" name="object 56"/>
            <p:cNvSpPr/>
            <p:nvPr/>
          </p:nvSpPr>
          <p:spPr>
            <a:xfrm>
              <a:off x="2871216" y="3215639"/>
              <a:ext cx="469900" cy="137160"/>
            </a:xfrm>
            <a:custGeom>
              <a:avLst/>
              <a:gdLst/>
              <a:ahLst/>
              <a:cxnLst/>
              <a:rect l="l" t="t" r="r" b="b"/>
              <a:pathLst>
                <a:path w="469900" h="137160">
                  <a:moveTo>
                    <a:pt x="400811" y="0"/>
                  </a:moveTo>
                  <a:lnTo>
                    <a:pt x="0" y="0"/>
                  </a:lnTo>
                  <a:lnTo>
                    <a:pt x="0" y="137160"/>
                  </a:lnTo>
                  <a:lnTo>
                    <a:pt x="400811" y="137160"/>
                  </a:lnTo>
                  <a:lnTo>
                    <a:pt x="469392" y="68580"/>
                  </a:lnTo>
                  <a:lnTo>
                    <a:pt x="400811" y="0"/>
                  </a:lnTo>
                  <a:close/>
                </a:path>
              </a:pathLst>
            </a:custGeom>
            <a:solidFill>
              <a:srgbClr val="FF0000"/>
            </a:solidFill>
          </p:spPr>
          <p:txBody>
            <a:bodyPr wrap="square" lIns="0" tIns="0" rIns="0" bIns="0" rtlCol="0"/>
            <a:lstStyle/>
            <a:p>
              <a:endParaRPr sz="2400"/>
            </a:p>
          </p:txBody>
        </p:sp>
        <p:sp>
          <p:nvSpPr>
            <p:cNvPr id="57" name="object 57"/>
            <p:cNvSpPr/>
            <p:nvPr/>
          </p:nvSpPr>
          <p:spPr>
            <a:xfrm>
              <a:off x="2871216" y="3215639"/>
              <a:ext cx="469900" cy="137160"/>
            </a:xfrm>
            <a:custGeom>
              <a:avLst/>
              <a:gdLst/>
              <a:ahLst/>
              <a:cxnLst/>
              <a:rect l="l" t="t" r="r" b="b"/>
              <a:pathLst>
                <a:path w="469900" h="137160">
                  <a:moveTo>
                    <a:pt x="0" y="0"/>
                  </a:moveTo>
                  <a:lnTo>
                    <a:pt x="400811" y="0"/>
                  </a:lnTo>
                  <a:lnTo>
                    <a:pt x="469392" y="68580"/>
                  </a:lnTo>
                  <a:lnTo>
                    <a:pt x="400811" y="137160"/>
                  </a:lnTo>
                  <a:lnTo>
                    <a:pt x="0" y="137160"/>
                  </a:lnTo>
                  <a:lnTo>
                    <a:pt x="0" y="0"/>
                  </a:lnTo>
                  <a:close/>
                </a:path>
              </a:pathLst>
            </a:custGeom>
            <a:ln w="12192">
              <a:solidFill>
                <a:srgbClr val="2E528F"/>
              </a:solidFill>
            </a:ln>
          </p:spPr>
          <p:txBody>
            <a:bodyPr wrap="square" lIns="0" tIns="0" rIns="0" bIns="0" rtlCol="0"/>
            <a:lstStyle/>
            <a:p>
              <a:endParaRPr sz="2400"/>
            </a:p>
          </p:txBody>
        </p:sp>
      </p:grpSp>
      <p:sp>
        <p:nvSpPr>
          <p:cNvPr id="58" name="object 58"/>
          <p:cNvSpPr txBox="1"/>
          <p:nvPr/>
        </p:nvSpPr>
        <p:spPr>
          <a:xfrm>
            <a:off x="5486568" y="4274990"/>
            <a:ext cx="314960" cy="185586"/>
          </a:xfrm>
          <a:prstGeom prst="rect">
            <a:avLst/>
          </a:prstGeom>
        </p:spPr>
        <p:txBody>
          <a:bodyPr vert="horz" wrap="square" lIns="0" tIns="21167" rIns="0" bIns="0" rtlCol="0">
            <a:spAutoFit/>
          </a:bodyPr>
          <a:lstStyle/>
          <a:p>
            <a:pPr marL="16933">
              <a:spcBef>
                <a:spcPts val="167"/>
              </a:spcBef>
            </a:pPr>
            <a:r>
              <a:rPr sz="1067" dirty="0">
                <a:solidFill>
                  <a:srgbClr val="FFFFFF"/>
                </a:solidFill>
                <a:latin typeface="Meiryo UI"/>
                <a:cs typeface="Meiryo UI"/>
              </a:rPr>
              <a:t>申</a:t>
            </a:r>
            <a:r>
              <a:rPr sz="1067" spc="-67" dirty="0">
                <a:solidFill>
                  <a:srgbClr val="FFFFFF"/>
                </a:solidFill>
                <a:latin typeface="Meiryo UI"/>
                <a:cs typeface="Meiryo UI"/>
              </a:rPr>
              <a:t>請</a:t>
            </a:r>
            <a:endParaRPr sz="1067">
              <a:latin typeface="Meiryo UI"/>
              <a:cs typeface="Meiryo UI"/>
            </a:endParaRPr>
          </a:p>
        </p:txBody>
      </p:sp>
      <p:grpSp>
        <p:nvGrpSpPr>
          <p:cNvPr id="59" name="object 59"/>
          <p:cNvGrpSpPr/>
          <p:nvPr/>
        </p:nvGrpSpPr>
        <p:grpSpPr>
          <a:xfrm>
            <a:off x="3465576" y="3509967"/>
            <a:ext cx="5909733" cy="483447"/>
            <a:chOff x="1456182" y="2632475"/>
            <a:chExt cx="4432300" cy="362585"/>
          </a:xfrm>
        </p:grpSpPr>
        <p:sp>
          <p:nvSpPr>
            <p:cNvPr id="60" name="object 60"/>
            <p:cNvSpPr/>
            <p:nvPr/>
          </p:nvSpPr>
          <p:spPr>
            <a:xfrm>
              <a:off x="3017520" y="2913887"/>
              <a:ext cx="81280" cy="81280"/>
            </a:xfrm>
            <a:custGeom>
              <a:avLst/>
              <a:gdLst/>
              <a:ahLst/>
              <a:cxnLst/>
              <a:rect l="l" t="t" r="r" b="b"/>
              <a:pathLst>
                <a:path w="81280" h="81280">
                  <a:moveTo>
                    <a:pt x="40386" y="0"/>
                  </a:moveTo>
                  <a:lnTo>
                    <a:pt x="0" y="40386"/>
                  </a:lnTo>
                  <a:lnTo>
                    <a:pt x="40386" y="80772"/>
                  </a:lnTo>
                  <a:lnTo>
                    <a:pt x="80772" y="40386"/>
                  </a:lnTo>
                  <a:lnTo>
                    <a:pt x="40386" y="0"/>
                  </a:lnTo>
                  <a:close/>
                </a:path>
              </a:pathLst>
            </a:custGeom>
            <a:solidFill>
              <a:srgbClr val="FF0000"/>
            </a:solidFill>
          </p:spPr>
          <p:txBody>
            <a:bodyPr wrap="square" lIns="0" tIns="0" rIns="0" bIns="0" rtlCol="0"/>
            <a:lstStyle/>
            <a:p>
              <a:endParaRPr sz="2400"/>
            </a:p>
          </p:txBody>
        </p:sp>
        <p:sp>
          <p:nvSpPr>
            <p:cNvPr id="61" name="object 61"/>
            <p:cNvSpPr/>
            <p:nvPr/>
          </p:nvSpPr>
          <p:spPr>
            <a:xfrm>
              <a:off x="1456182" y="2632475"/>
              <a:ext cx="4432300" cy="171450"/>
            </a:xfrm>
            <a:custGeom>
              <a:avLst/>
              <a:gdLst/>
              <a:ahLst/>
              <a:cxnLst/>
              <a:rect l="l" t="t" r="r" b="b"/>
              <a:pathLst>
                <a:path w="4432300" h="171450">
                  <a:moveTo>
                    <a:pt x="4356499" y="85578"/>
                  </a:moveTo>
                  <a:lnTo>
                    <a:pt x="4270502" y="135743"/>
                  </a:lnTo>
                  <a:lnTo>
                    <a:pt x="4264894" y="140795"/>
                  </a:lnTo>
                  <a:lnTo>
                    <a:pt x="4261739" y="147395"/>
                  </a:lnTo>
                  <a:lnTo>
                    <a:pt x="4261250" y="154709"/>
                  </a:lnTo>
                  <a:lnTo>
                    <a:pt x="4263644" y="161905"/>
                  </a:lnTo>
                  <a:lnTo>
                    <a:pt x="4268696" y="167513"/>
                  </a:lnTo>
                  <a:lnTo>
                    <a:pt x="4275296" y="170668"/>
                  </a:lnTo>
                  <a:lnTo>
                    <a:pt x="4282610" y="171156"/>
                  </a:lnTo>
                  <a:lnTo>
                    <a:pt x="4289806" y="168763"/>
                  </a:lnTo>
                  <a:lnTo>
                    <a:pt x="4399667" y="104628"/>
                  </a:lnTo>
                  <a:lnTo>
                    <a:pt x="4394454" y="104628"/>
                  </a:lnTo>
                  <a:lnTo>
                    <a:pt x="4394454" y="102088"/>
                  </a:lnTo>
                  <a:lnTo>
                    <a:pt x="4384802" y="102088"/>
                  </a:lnTo>
                  <a:lnTo>
                    <a:pt x="4356499" y="85578"/>
                  </a:lnTo>
                  <a:close/>
                </a:path>
                <a:path w="4432300" h="171450">
                  <a:moveTo>
                    <a:pt x="4323842" y="66528"/>
                  </a:moveTo>
                  <a:lnTo>
                    <a:pt x="0" y="66528"/>
                  </a:lnTo>
                  <a:lnTo>
                    <a:pt x="0" y="104628"/>
                  </a:lnTo>
                  <a:lnTo>
                    <a:pt x="4323842" y="104628"/>
                  </a:lnTo>
                  <a:lnTo>
                    <a:pt x="4356499" y="85578"/>
                  </a:lnTo>
                  <a:lnTo>
                    <a:pt x="4323842" y="66528"/>
                  </a:lnTo>
                  <a:close/>
                </a:path>
                <a:path w="4432300" h="171450">
                  <a:moveTo>
                    <a:pt x="4399667" y="66528"/>
                  </a:moveTo>
                  <a:lnTo>
                    <a:pt x="4394454" y="66528"/>
                  </a:lnTo>
                  <a:lnTo>
                    <a:pt x="4394454" y="104628"/>
                  </a:lnTo>
                  <a:lnTo>
                    <a:pt x="4399667" y="104628"/>
                  </a:lnTo>
                  <a:lnTo>
                    <a:pt x="4432300" y="85578"/>
                  </a:lnTo>
                  <a:lnTo>
                    <a:pt x="4399667" y="66528"/>
                  </a:lnTo>
                  <a:close/>
                </a:path>
                <a:path w="4432300" h="171450">
                  <a:moveTo>
                    <a:pt x="4384802" y="69068"/>
                  </a:moveTo>
                  <a:lnTo>
                    <a:pt x="4356499" y="85578"/>
                  </a:lnTo>
                  <a:lnTo>
                    <a:pt x="4384802" y="102088"/>
                  </a:lnTo>
                  <a:lnTo>
                    <a:pt x="4384802" y="69068"/>
                  </a:lnTo>
                  <a:close/>
                </a:path>
                <a:path w="4432300" h="171450">
                  <a:moveTo>
                    <a:pt x="4394454" y="69068"/>
                  </a:moveTo>
                  <a:lnTo>
                    <a:pt x="4384802" y="69068"/>
                  </a:lnTo>
                  <a:lnTo>
                    <a:pt x="4384802" y="102088"/>
                  </a:lnTo>
                  <a:lnTo>
                    <a:pt x="4394454" y="102088"/>
                  </a:lnTo>
                  <a:lnTo>
                    <a:pt x="4394454" y="69068"/>
                  </a:lnTo>
                  <a:close/>
                </a:path>
                <a:path w="4432300" h="171450">
                  <a:moveTo>
                    <a:pt x="4282610" y="0"/>
                  </a:moveTo>
                  <a:lnTo>
                    <a:pt x="4275296" y="488"/>
                  </a:lnTo>
                  <a:lnTo>
                    <a:pt x="4268696" y="3643"/>
                  </a:lnTo>
                  <a:lnTo>
                    <a:pt x="4263644" y="9251"/>
                  </a:lnTo>
                  <a:lnTo>
                    <a:pt x="4261250" y="16446"/>
                  </a:lnTo>
                  <a:lnTo>
                    <a:pt x="4261738" y="23760"/>
                  </a:lnTo>
                  <a:lnTo>
                    <a:pt x="4264894" y="30360"/>
                  </a:lnTo>
                  <a:lnTo>
                    <a:pt x="4270502" y="35413"/>
                  </a:lnTo>
                  <a:lnTo>
                    <a:pt x="4356499" y="85578"/>
                  </a:lnTo>
                  <a:lnTo>
                    <a:pt x="4384802" y="69068"/>
                  </a:lnTo>
                  <a:lnTo>
                    <a:pt x="4394454" y="69068"/>
                  </a:lnTo>
                  <a:lnTo>
                    <a:pt x="4394454" y="66528"/>
                  </a:lnTo>
                  <a:lnTo>
                    <a:pt x="4399667" y="66528"/>
                  </a:lnTo>
                  <a:lnTo>
                    <a:pt x="4289806" y="2393"/>
                  </a:lnTo>
                  <a:lnTo>
                    <a:pt x="4282610" y="0"/>
                  </a:lnTo>
                  <a:close/>
                </a:path>
              </a:pathLst>
            </a:custGeom>
            <a:solidFill>
              <a:srgbClr val="006FC0"/>
            </a:solidFill>
          </p:spPr>
          <p:txBody>
            <a:bodyPr wrap="square" lIns="0" tIns="0" rIns="0" bIns="0" rtlCol="0"/>
            <a:lstStyle/>
            <a:p>
              <a:endParaRPr sz="2400"/>
            </a:p>
          </p:txBody>
        </p:sp>
      </p:grpSp>
      <p:sp>
        <p:nvSpPr>
          <p:cNvPr id="62" name="object 62"/>
          <p:cNvSpPr txBox="1"/>
          <p:nvPr/>
        </p:nvSpPr>
        <p:spPr>
          <a:xfrm>
            <a:off x="3548041" y="3613845"/>
            <a:ext cx="2002367" cy="263320"/>
          </a:xfrm>
          <a:prstGeom prst="rect">
            <a:avLst/>
          </a:prstGeom>
        </p:spPr>
        <p:txBody>
          <a:bodyPr vert="horz" wrap="square" lIns="0" tIns="16933" rIns="0" bIns="0" rtlCol="0">
            <a:spAutoFit/>
          </a:bodyPr>
          <a:lstStyle/>
          <a:p>
            <a:pPr marL="16933">
              <a:spcBef>
                <a:spcPts val="133"/>
              </a:spcBef>
            </a:pPr>
            <a:r>
              <a:rPr sz="1600" dirty="0">
                <a:latin typeface="Segoe UI"/>
                <a:cs typeface="Segoe UI"/>
              </a:rPr>
              <a:t>Ph2b/3</a:t>
            </a:r>
            <a:r>
              <a:rPr sz="1600" spc="13" dirty="0">
                <a:latin typeface="Segoe UI"/>
                <a:cs typeface="Segoe UI"/>
              </a:rPr>
              <a:t> </a:t>
            </a:r>
            <a:r>
              <a:rPr sz="1600" spc="-13" dirty="0">
                <a:latin typeface="Segoe UI"/>
                <a:cs typeface="Segoe UI"/>
              </a:rPr>
              <a:t>(UK</a:t>
            </a:r>
            <a:r>
              <a:rPr sz="1600" spc="-13" dirty="0">
                <a:latin typeface="Meiryo UI"/>
                <a:cs typeface="Meiryo UI"/>
              </a:rPr>
              <a:t>、</a:t>
            </a:r>
            <a:r>
              <a:rPr sz="1600" spc="-13" dirty="0">
                <a:latin typeface="Segoe UI"/>
                <a:cs typeface="Segoe UI"/>
              </a:rPr>
              <a:t>12390</a:t>
            </a:r>
            <a:r>
              <a:rPr sz="1600" spc="-13" dirty="0">
                <a:latin typeface="Meiryo UI"/>
                <a:cs typeface="Meiryo UI"/>
              </a:rPr>
              <a:t>人</a:t>
            </a:r>
            <a:r>
              <a:rPr sz="1600" spc="-67" dirty="0">
                <a:latin typeface="Segoe UI"/>
                <a:cs typeface="Segoe UI"/>
              </a:rPr>
              <a:t>)</a:t>
            </a:r>
            <a:endParaRPr sz="1600">
              <a:latin typeface="Segoe UI"/>
              <a:cs typeface="Segoe UI"/>
            </a:endParaRPr>
          </a:p>
        </p:txBody>
      </p:sp>
      <p:sp>
        <p:nvSpPr>
          <p:cNvPr id="63" name="object 63"/>
          <p:cNvSpPr txBox="1"/>
          <p:nvPr/>
        </p:nvSpPr>
        <p:spPr>
          <a:xfrm>
            <a:off x="6005577" y="2895364"/>
            <a:ext cx="2715260" cy="263320"/>
          </a:xfrm>
          <a:prstGeom prst="rect">
            <a:avLst/>
          </a:prstGeom>
        </p:spPr>
        <p:txBody>
          <a:bodyPr vert="horz" wrap="square" lIns="0" tIns="16933" rIns="0" bIns="0" rtlCol="0">
            <a:spAutoFit/>
          </a:bodyPr>
          <a:lstStyle/>
          <a:p>
            <a:pPr marL="16933">
              <a:spcBef>
                <a:spcPts val="133"/>
              </a:spcBef>
            </a:pPr>
            <a:r>
              <a:rPr sz="1600" spc="-13" dirty="0">
                <a:latin typeface="Meiryo UI"/>
                <a:cs typeface="Meiryo UI"/>
              </a:rPr>
              <a:t>米国（緊急使用許可：</a:t>
            </a:r>
            <a:r>
              <a:rPr sz="1600" spc="-13" dirty="0">
                <a:latin typeface="Segoe UI"/>
                <a:cs typeface="Segoe UI"/>
              </a:rPr>
              <a:t>EUA*</a:t>
            </a:r>
            <a:r>
              <a:rPr sz="1600" spc="-13" dirty="0">
                <a:latin typeface="Meiryo UI"/>
                <a:cs typeface="Meiryo UI"/>
              </a:rPr>
              <a:t>）</a:t>
            </a:r>
            <a:endParaRPr sz="1600">
              <a:latin typeface="Meiryo UI"/>
              <a:cs typeface="Meiryo UI"/>
            </a:endParaRPr>
          </a:p>
        </p:txBody>
      </p:sp>
      <p:sp>
        <p:nvSpPr>
          <p:cNvPr id="64" name="object 64"/>
          <p:cNvSpPr txBox="1"/>
          <p:nvPr/>
        </p:nvSpPr>
        <p:spPr>
          <a:xfrm>
            <a:off x="6178635" y="4233673"/>
            <a:ext cx="2641600" cy="263320"/>
          </a:xfrm>
          <a:prstGeom prst="rect">
            <a:avLst/>
          </a:prstGeom>
        </p:spPr>
        <p:txBody>
          <a:bodyPr vert="horz" wrap="square" lIns="0" tIns="16933" rIns="0" bIns="0" rtlCol="0">
            <a:spAutoFit/>
          </a:bodyPr>
          <a:lstStyle/>
          <a:p>
            <a:pPr marL="16933">
              <a:spcBef>
                <a:spcPts val="133"/>
              </a:spcBef>
            </a:pPr>
            <a:r>
              <a:rPr sz="1600" dirty="0">
                <a:latin typeface="Meiryo UI"/>
                <a:cs typeface="Meiryo UI"/>
              </a:rPr>
              <a:t>英国（</a:t>
            </a:r>
            <a:r>
              <a:rPr sz="1600" spc="-7" dirty="0">
                <a:latin typeface="Meiryo UI"/>
                <a:cs typeface="Meiryo UI"/>
              </a:rPr>
              <a:t>緊急使用許可：</a:t>
            </a:r>
            <a:r>
              <a:rPr sz="1600" spc="-27" dirty="0">
                <a:latin typeface="Segoe UI"/>
                <a:cs typeface="Segoe UI"/>
              </a:rPr>
              <a:t>EUA</a:t>
            </a:r>
            <a:r>
              <a:rPr sz="1600" spc="-27" dirty="0">
                <a:latin typeface="Meiryo UI"/>
                <a:cs typeface="Meiryo UI"/>
              </a:rPr>
              <a:t>）</a:t>
            </a:r>
            <a:endParaRPr sz="1600">
              <a:latin typeface="Meiryo UI"/>
              <a:cs typeface="Meiryo UI"/>
            </a:endParaRPr>
          </a:p>
        </p:txBody>
      </p:sp>
      <p:grpSp>
        <p:nvGrpSpPr>
          <p:cNvPr id="65" name="object 65"/>
          <p:cNvGrpSpPr/>
          <p:nvPr/>
        </p:nvGrpSpPr>
        <p:grpSpPr>
          <a:xfrm>
            <a:off x="1787905" y="5301233"/>
            <a:ext cx="848360" cy="228600"/>
            <a:chOff x="197929" y="3975925"/>
            <a:chExt cx="636270" cy="171450"/>
          </a:xfrm>
        </p:grpSpPr>
        <p:sp>
          <p:nvSpPr>
            <p:cNvPr id="66" name="object 66"/>
            <p:cNvSpPr/>
            <p:nvPr/>
          </p:nvSpPr>
          <p:spPr>
            <a:xfrm>
              <a:off x="202692" y="3980688"/>
              <a:ext cx="626745" cy="161925"/>
            </a:xfrm>
            <a:custGeom>
              <a:avLst/>
              <a:gdLst/>
              <a:ahLst/>
              <a:cxnLst/>
              <a:rect l="l" t="t" r="r" b="b"/>
              <a:pathLst>
                <a:path w="626744" h="161925">
                  <a:moveTo>
                    <a:pt x="626364" y="0"/>
                  </a:moveTo>
                  <a:lnTo>
                    <a:pt x="0" y="0"/>
                  </a:lnTo>
                  <a:lnTo>
                    <a:pt x="0" y="161544"/>
                  </a:lnTo>
                  <a:lnTo>
                    <a:pt x="626364" y="161544"/>
                  </a:lnTo>
                  <a:lnTo>
                    <a:pt x="626364" y="0"/>
                  </a:lnTo>
                  <a:close/>
                </a:path>
              </a:pathLst>
            </a:custGeom>
            <a:solidFill>
              <a:srgbClr val="FFFFFF"/>
            </a:solidFill>
          </p:spPr>
          <p:txBody>
            <a:bodyPr wrap="square" lIns="0" tIns="0" rIns="0" bIns="0" rtlCol="0"/>
            <a:lstStyle/>
            <a:p>
              <a:endParaRPr sz="2400"/>
            </a:p>
          </p:txBody>
        </p:sp>
        <p:sp>
          <p:nvSpPr>
            <p:cNvPr id="67" name="object 67"/>
            <p:cNvSpPr/>
            <p:nvPr/>
          </p:nvSpPr>
          <p:spPr>
            <a:xfrm>
              <a:off x="202692" y="3980688"/>
              <a:ext cx="626745" cy="161925"/>
            </a:xfrm>
            <a:custGeom>
              <a:avLst/>
              <a:gdLst/>
              <a:ahLst/>
              <a:cxnLst/>
              <a:rect l="l" t="t" r="r" b="b"/>
              <a:pathLst>
                <a:path w="626744" h="161925">
                  <a:moveTo>
                    <a:pt x="0" y="161544"/>
                  </a:moveTo>
                  <a:lnTo>
                    <a:pt x="626364" y="161544"/>
                  </a:lnTo>
                  <a:lnTo>
                    <a:pt x="626364" y="0"/>
                  </a:lnTo>
                  <a:lnTo>
                    <a:pt x="0" y="0"/>
                  </a:lnTo>
                  <a:lnTo>
                    <a:pt x="0" y="161544"/>
                  </a:lnTo>
                  <a:close/>
                </a:path>
              </a:pathLst>
            </a:custGeom>
            <a:ln w="9143">
              <a:solidFill>
                <a:srgbClr val="000000"/>
              </a:solidFill>
            </a:ln>
          </p:spPr>
          <p:txBody>
            <a:bodyPr wrap="square" lIns="0" tIns="0" rIns="0" bIns="0" rtlCol="0"/>
            <a:lstStyle/>
            <a:p>
              <a:endParaRPr sz="2400"/>
            </a:p>
          </p:txBody>
        </p:sp>
      </p:grpSp>
      <p:sp>
        <p:nvSpPr>
          <p:cNvPr id="68" name="object 68"/>
          <p:cNvSpPr txBox="1"/>
          <p:nvPr/>
        </p:nvSpPr>
        <p:spPr>
          <a:xfrm>
            <a:off x="1794257" y="5307585"/>
            <a:ext cx="835660" cy="204158"/>
          </a:xfrm>
          <a:prstGeom prst="rect">
            <a:avLst/>
          </a:prstGeom>
        </p:spPr>
        <p:txBody>
          <a:bodyPr vert="horz" wrap="square" lIns="0" tIns="0" rIns="0" bIns="0" rtlCol="0">
            <a:spAutoFit/>
          </a:bodyPr>
          <a:lstStyle/>
          <a:p>
            <a:pPr marL="35559">
              <a:lnSpc>
                <a:spcPts val="1653"/>
              </a:lnSpc>
            </a:pPr>
            <a:r>
              <a:rPr sz="1400" b="1" spc="-13" dirty="0">
                <a:latin typeface="Segoe UI"/>
                <a:cs typeface="Segoe UI"/>
              </a:rPr>
              <a:t>Moderna</a:t>
            </a:r>
            <a:endParaRPr sz="1400">
              <a:latin typeface="Segoe UI"/>
              <a:cs typeface="Segoe UI"/>
            </a:endParaRPr>
          </a:p>
        </p:txBody>
      </p:sp>
      <p:grpSp>
        <p:nvGrpSpPr>
          <p:cNvPr id="69" name="object 69"/>
          <p:cNvGrpSpPr/>
          <p:nvPr/>
        </p:nvGrpSpPr>
        <p:grpSpPr>
          <a:xfrm>
            <a:off x="2559303" y="4635584"/>
            <a:ext cx="3746500" cy="1422400"/>
            <a:chOff x="776477" y="3476688"/>
            <a:chExt cx="2809875" cy="1066800"/>
          </a:xfrm>
        </p:grpSpPr>
        <p:sp>
          <p:nvSpPr>
            <p:cNvPr id="70" name="object 70"/>
            <p:cNvSpPr/>
            <p:nvPr/>
          </p:nvSpPr>
          <p:spPr>
            <a:xfrm>
              <a:off x="776477" y="3476688"/>
              <a:ext cx="1889760" cy="171450"/>
            </a:xfrm>
            <a:custGeom>
              <a:avLst/>
              <a:gdLst/>
              <a:ahLst/>
              <a:cxnLst/>
              <a:rect l="l" t="t" r="r" b="b"/>
              <a:pathLst>
                <a:path w="1889760" h="171450">
                  <a:moveTo>
                    <a:pt x="1831752" y="85705"/>
                  </a:moveTo>
                  <a:lnTo>
                    <a:pt x="1771903" y="137985"/>
                  </a:lnTo>
                  <a:lnTo>
                    <a:pt x="1767339" y="144014"/>
                  </a:lnTo>
                  <a:lnTo>
                    <a:pt x="1765490" y="151066"/>
                  </a:lnTo>
                  <a:lnTo>
                    <a:pt x="1766403" y="158309"/>
                  </a:lnTo>
                  <a:lnTo>
                    <a:pt x="1770126" y="164909"/>
                  </a:lnTo>
                  <a:lnTo>
                    <a:pt x="1776172" y="169473"/>
                  </a:lnTo>
                  <a:lnTo>
                    <a:pt x="1783254" y="171323"/>
                  </a:lnTo>
                  <a:lnTo>
                    <a:pt x="1790503" y="170410"/>
                  </a:lnTo>
                  <a:lnTo>
                    <a:pt x="1797050" y="166687"/>
                  </a:lnTo>
                  <a:lnTo>
                    <a:pt x="1867865" y="104711"/>
                  </a:lnTo>
                  <a:lnTo>
                    <a:pt x="1860677" y="104711"/>
                  </a:lnTo>
                  <a:lnTo>
                    <a:pt x="1860677" y="100012"/>
                  </a:lnTo>
                  <a:lnTo>
                    <a:pt x="1848103" y="100012"/>
                  </a:lnTo>
                  <a:lnTo>
                    <a:pt x="1831752" y="85705"/>
                  </a:lnTo>
                  <a:close/>
                </a:path>
                <a:path w="1889760" h="171450">
                  <a:moveTo>
                    <a:pt x="1809931" y="66611"/>
                  </a:moveTo>
                  <a:lnTo>
                    <a:pt x="0" y="66611"/>
                  </a:lnTo>
                  <a:lnTo>
                    <a:pt x="0" y="104711"/>
                  </a:lnTo>
                  <a:lnTo>
                    <a:pt x="1809994" y="104711"/>
                  </a:lnTo>
                  <a:lnTo>
                    <a:pt x="1831752" y="85705"/>
                  </a:lnTo>
                  <a:lnTo>
                    <a:pt x="1809931" y="66611"/>
                  </a:lnTo>
                  <a:close/>
                </a:path>
                <a:path w="1889760" h="171450">
                  <a:moveTo>
                    <a:pt x="1867865" y="66611"/>
                  </a:moveTo>
                  <a:lnTo>
                    <a:pt x="1860677" y="66611"/>
                  </a:lnTo>
                  <a:lnTo>
                    <a:pt x="1860677" y="104711"/>
                  </a:lnTo>
                  <a:lnTo>
                    <a:pt x="1867865" y="104711"/>
                  </a:lnTo>
                  <a:lnTo>
                    <a:pt x="1889633" y="85661"/>
                  </a:lnTo>
                  <a:lnTo>
                    <a:pt x="1867865" y="66611"/>
                  </a:lnTo>
                  <a:close/>
                </a:path>
                <a:path w="1889760" h="171450">
                  <a:moveTo>
                    <a:pt x="1848230" y="71310"/>
                  </a:moveTo>
                  <a:lnTo>
                    <a:pt x="1831752" y="85705"/>
                  </a:lnTo>
                  <a:lnTo>
                    <a:pt x="1848103" y="100012"/>
                  </a:lnTo>
                  <a:lnTo>
                    <a:pt x="1848230" y="71310"/>
                  </a:lnTo>
                  <a:close/>
                </a:path>
                <a:path w="1889760" h="171450">
                  <a:moveTo>
                    <a:pt x="1860677" y="71310"/>
                  </a:moveTo>
                  <a:lnTo>
                    <a:pt x="1848230" y="71310"/>
                  </a:lnTo>
                  <a:lnTo>
                    <a:pt x="1848103" y="100012"/>
                  </a:lnTo>
                  <a:lnTo>
                    <a:pt x="1860677" y="100012"/>
                  </a:lnTo>
                  <a:lnTo>
                    <a:pt x="1860677" y="71310"/>
                  </a:lnTo>
                  <a:close/>
                </a:path>
                <a:path w="1889760" h="171450">
                  <a:moveTo>
                    <a:pt x="1783254" y="0"/>
                  </a:moveTo>
                  <a:lnTo>
                    <a:pt x="1776172" y="1849"/>
                  </a:lnTo>
                  <a:lnTo>
                    <a:pt x="1770126" y="6413"/>
                  </a:lnTo>
                  <a:lnTo>
                    <a:pt x="1766403" y="13013"/>
                  </a:lnTo>
                  <a:lnTo>
                    <a:pt x="1765490" y="20256"/>
                  </a:lnTo>
                  <a:lnTo>
                    <a:pt x="1767339" y="27308"/>
                  </a:lnTo>
                  <a:lnTo>
                    <a:pt x="1771903" y="33337"/>
                  </a:lnTo>
                  <a:lnTo>
                    <a:pt x="1831752" y="85705"/>
                  </a:lnTo>
                  <a:lnTo>
                    <a:pt x="1848230" y="71310"/>
                  </a:lnTo>
                  <a:lnTo>
                    <a:pt x="1860677" y="71310"/>
                  </a:lnTo>
                  <a:lnTo>
                    <a:pt x="1860677" y="66611"/>
                  </a:lnTo>
                  <a:lnTo>
                    <a:pt x="1867865" y="66611"/>
                  </a:lnTo>
                  <a:lnTo>
                    <a:pt x="1797050" y="4635"/>
                  </a:lnTo>
                  <a:lnTo>
                    <a:pt x="1790503" y="912"/>
                  </a:lnTo>
                  <a:lnTo>
                    <a:pt x="1783254" y="0"/>
                  </a:lnTo>
                  <a:close/>
                </a:path>
              </a:pathLst>
            </a:custGeom>
            <a:solidFill>
              <a:srgbClr val="00AF50"/>
            </a:solidFill>
          </p:spPr>
          <p:txBody>
            <a:bodyPr wrap="square" lIns="0" tIns="0" rIns="0" bIns="0" rtlCol="0"/>
            <a:lstStyle/>
            <a:p>
              <a:endParaRPr sz="2400"/>
            </a:p>
          </p:txBody>
        </p:sp>
        <p:pic>
          <p:nvPicPr>
            <p:cNvPr id="71" name="object 71"/>
            <p:cNvPicPr/>
            <p:nvPr/>
          </p:nvPicPr>
          <p:blipFill>
            <a:blip r:embed="rId4" cstate="print"/>
            <a:stretch>
              <a:fillRect/>
            </a:stretch>
          </p:blipFill>
          <p:spPr>
            <a:xfrm>
              <a:off x="1328927" y="3526536"/>
              <a:ext cx="92964" cy="94488"/>
            </a:xfrm>
            <a:prstGeom prst="rect">
              <a:avLst/>
            </a:prstGeom>
          </p:spPr>
        </p:pic>
        <p:pic>
          <p:nvPicPr>
            <p:cNvPr id="72" name="object 72"/>
            <p:cNvPicPr/>
            <p:nvPr/>
          </p:nvPicPr>
          <p:blipFill>
            <a:blip r:embed="rId5" cstate="print"/>
            <a:stretch>
              <a:fillRect/>
            </a:stretch>
          </p:blipFill>
          <p:spPr>
            <a:xfrm>
              <a:off x="3246120" y="4395216"/>
              <a:ext cx="146304" cy="147827"/>
            </a:xfrm>
            <a:prstGeom prst="rect">
              <a:avLst/>
            </a:prstGeom>
          </p:spPr>
        </p:pic>
        <p:sp>
          <p:nvSpPr>
            <p:cNvPr id="73" name="object 73"/>
            <p:cNvSpPr/>
            <p:nvPr/>
          </p:nvSpPr>
          <p:spPr>
            <a:xfrm>
              <a:off x="3131820" y="4248912"/>
              <a:ext cx="448309" cy="146685"/>
            </a:xfrm>
            <a:custGeom>
              <a:avLst/>
              <a:gdLst/>
              <a:ahLst/>
              <a:cxnLst/>
              <a:rect l="l" t="t" r="r" b="b"/>
              <a:pathLst>
                <a:path w="448310" h="146685">
                  <a:moveTo>
                    <a:pt x="374904" y="0"/>
                  </a:moveTo>
                  <a:lnTo>
                    <a:pt x="0" y="0"/>
                  </a:lnTo>
                  <a:lnTo>
                    <a:pt x="0" y="146303"/>
                  </a:lnTo>
                  <a:lnTo>
                    <a:pt x="374904" y="146303"/>
                  </a:lnTo>
                  <a:lnTo>
                    <a:pt x="448056" y="73151"/>
                  </a:lnTo>
                  <a:lnTo>
                    <a:pt x="374904" y="0"/>
                  </a:lnTo>
                  <a:close/>
                </a:path>
              </a:pathLst>
            </a:custGeom>
            <a:solidFill>
              <a:srgbClr val="FF0000"/>
            </a:solidFill>
          </p:spPr>
          <p:txBody>
            <a:bodyPr wrap="square" lIns="0" tIns="0" rIns="0" bIns="0" rtlCol="0"/>
            <a:lstStyle/>
            <a:p>
              <a:endParaRPr sz="2400"/>
            </a:p>
          </p:txBody>
        </p:sp>
        <p:sp>
          <p:nvSpPr>
            <p:cNvPr id="74" name="object 74"/>
            <p:cNvSpPr/>
            <p:nvPr/>
          </p:nvSpPr>
          <p:spPr>
            <a:xfrm>
              <a:off x="3131820" y="4248912"/>
              <a:ext cx="448309" cy="146685"/>
            </a:xfrm>
            <a:custGeom>
              <a:avLst/>
              <a:gdLst/>
              <a:ahLst/>
              <a:cxnLst/>
              <a:rect l="l" t="t" r="r" b="b"/>
              <a:pathLst>
                <a:path w="448310" h="146685">
                  <a:moveTo>
                    <a:pt x="0" y="0"/>
                  </a:moveTo>
                  <a:lnTo>
                    <a:pt x="374904" y="0"/>
                  </a:lnTo>
                  <a:lnTo>
                    <a:pt x="448056" y="73151"/>
                  </a:lnTo>
                  <a:lnTo>
                    <a:pt x="374904" y="146303"/>
                  </a:lnTo>
                  <a:lnTo>
                    <a:pt x="0" y="146303"/>
                  </a:lnTo>
                  <a:lnTo>
                    <a:pt x="0" y="0"/>
                  </a:lnTo>
                  <a:close/>
                </a:path>
              </a:pathLst>
            </a:custGeom>
            <a:ln w="12192">
              <a:solidFill>
                <a:srgbClr val="2E528F"/>
              </a:solidFill>
            </a:ln>
          </p:spPr>
          <p:txBody>
            <a:bodyPr wrap="square" lIns="0" tIns="0" rIns="0" bIns="0" rtlCol="0"/>
            <a:lstStyle/>
            <a:p>
              <a:endParaRPr sz="2400"/>
            </a:p>
          </p:txBody>
        </p:sp>
      </p:grpSp>
      <p:sp>
        <p:nvSpPr>
          <p:cNvPr id="75" name="object 75"/>
          <p:cNvSpPr txBox="1"/>
          <p:nvPr/>
        </p:nvSpPr>
        <p:spPr>
          <a:xfrm>
            <a:off x="5816600" y="5649721"/>
            <a:ext cx="2936240" cy="454890"/>
          </a:xfrm>
          <a:prstGeom prst="rect">
            <a:avLst/>
          </a:prstGeom>
        </p:spPr>
        <p:txBody>
          <a:bodyPr vert="horz" wrap="square" lIns="0" tIns="31327" rIns="0" bIns="0" rtlCol="0">
            <a:spAutoFit/>
          </a:bodyPr>
          <a:lstStyle/>
          <a:p>
            <a:pPr marL="16933">
              <a:spcBef>
                <a:spcPts val="247"/>
              </a:spcBef>
            </a:pPr>
            <a:r>
              <a:rPr sz="1067" dirty="0">
                <a:solidFill>
                  <a:srgbClr val="FFFFFF"/>
                </a:solidFill>
                <a:latin typeface="Meiryo UI"/>
                <a:cs typeface="Meiryo UI"/>
              </a:rPr>
              <a:t>申</a:t>
            </a:r>
            <a:r>
              <a:rPr sz="1067" spc="-67" dirty="0">
                <a:solidFill>
                  <a:srgbClr val="FFFFFF"/>
                </a:solidFill>
                <a:latin typeface="Meiryo UI"/>
                <a:cs typeface="Meiryo UI"/>
              </a:rPr>
              <a:t>請</a:t>
            </a:r>
            <a:endParaRPr sz="1067">
              <a:latin typeface="Meiryo UI"/>
              <a:cs typeface="Meiryo UI"/>
            </a:endParaRPr>
          </a:p>
          <a:p>
            <a:pPr marL="311564">
              <a:spcBef>
                <a:spcPts val="113"/>
              </a:spcBef>
            </a:pPr>
            <a:r>
              <a:rPr sz="1600" dirty="0">
                <a:latin typeface="Meiryo UI"/>
                <a:cs typeface="Meiryo UI"/>
              </a:rPr>
              <a:t>米国（</a:t>
            </a:r>
            <a:r>
              <a:rPr sz="1600" spc="-7" dirty="0">
                <a:latin typeface="Meiryo UI"/>
                <a:cs typeface="Meiryo UI"/>
              </a:rPr>
              <a:t>緊急使用許可：</a:t>
            </a:r>
            <a:r>
              <a:rPr sz="1600" spc="-27" dirty="0">
                <a:latin typeface="Segoe UI"/>
                <a:cs typeface="Segoe UI"/>
              </a:rPr>
              <a:t>EUA</a:t>
            </a:r>
            <a:r>
              <a:rPr sz="1600" spc="-27" dirty="0">
                <a:latin typeface="Meiryo UI"/>
                <a:cs typeface="Meiryo UI"/>
              </a:rPr>
              <a:t>）</a:t>
            </a:r>
            <a:endParaRPr sz="1600">
              <a:latin typeface="Meiryo UI"/>
              <a:cs typeface="Meiryo UI"/>
            </a:endParaRPr>
          </a:p>
        </p:txBody>
      </p:sp>
      <p:grpSp>
        <p:nvGrpSpPr>
          <p:cNvPr id="76" name="object 76"/>
          <p:cNvGrpSpPr/>
          <p:nvPr/>
        </p:nvGrpSpPr>
        <p:grpSpPr>
          <a:xfrm>
            <a:off x="4235703" y="2334768"/>
            <a:ext cx="6256020" cy="3088640"/>
            <a:chOff x="2033777" y="1751076"/>
            <a:chExt cx="4692015" cy="2316480"/>
          </a:xfrm>
        </p:grpSpPr>
        <p:sp>
          <p:nvSpPr>
            <p:cNvPr id="77" name="object 77"/>
            <p:cNvSpPr/>
            <p:nvPr/>
          </p:nvSpPr>
          <p:spPr>
            <a:xfrm>
              <a:off x="3112008" y="3986783"/>
              <a:ext cx="81280" cy="81280"/>
            </a:xfrm>
            <a:custGeom>
              <a:avLst/>
              <a:gdLst/>
              <a:ahLst/>
              <a:cxnLst/>
              <a:rect l="l" t="t" r="r" b="b"/>
              <a:pathLst>
                <a:path w="81280" h="81279">
                  <a:moveTo>
                    <a:pt x="40386" y="0"/>
                  </a:moveTo>
                  <a:lnTo>
                    <a:pt x="0" y="40385"/>
                  </a:lnTo>
                  <a:lnTo>
                    <a:pt x="40386" y="80771"/>
                  </a:lnTo>
                  <a:lnTo>
                    <a:pt x="80772" y="40385"/>
                  </a:lnTo>
                  <a:lnTo>
                    <a:pt x="40386" y="0"/>
                  </a:lnTo>
                  <a:close/>
                </a:path>
              </a:pathLst>
            </a:custGeom>
            <a:solidFill>
              <a:srgbClr val="FF0000"/>
            </a:solidFill>
          </p:spPr>
          <p:txBody>
            <a:bodyPr wrap="square" lIns="0" tIns="0" rIns="0" bIns="0" rtlCol="0"/>
            <a:lstStyle/>
            <a:p>
              <a:endParaRPr sz="2400"/>
            </a:p>
          </p:txBody>
        </p:sp>
        <p:pic>
          <p:nvPicPr>
            <p:cNvPr id="78" name="object 78"/>
            <p:cNvPicPr/>
            <p:nvPr/>
          </p:nvPicPr>
          <p:blipFill>
            <a:blip r:embed="rId6" cstate="print"/>
            <a:stretch>
              <a:fillRect/>
            </a:stretch>
          </p:blipFill>
          <p:spPr>
            <a:xfrm>
              <a:off x="3275075" y="3197352"/>
              <a:ext cx="147828" cy="146303"/>
            </a:xfrm>
            <a:prstGeom prst="rect">
              <a:avLst/>
            </a:prstGeom>
          </p:spPr>
        </p:pic>
        <p:pic>
          <p:nvPicPr>
            <p:cNvPr id="79" name="object 79"/>
            <p:cNvPicPr/>
            <p:nvPr/>
          </p:nvPicPr>
          <p:blipFill>
            <a:blip r:embed="rId7" cstate="print"/>
            <a:stretch>
              <a:fillRect/>
            </a:stretch>
          </p:blipFill>
          <p:spPr>
            <a:xfrm>
              <a:off x="3169919" y="2174748"/>
              <a:ext cx="147827" cy="147827"/>
            </a:xfrm>
            <a:prstGeom prst="rect">
              <a:avLst/>
            </a:prstGeom>
          </p:spPr>
        </p:pic>
        <p:sp>
          <p:nvSpPr>
            <p:cNvPr id="80" name="object 80"/>
            <p:cNvSpPr/>
            <p:nvPr/>
          </p:nvSpPr>
          <p:spPr>
            <a:xfrm>
              <a:off x="2033777" y="1770126"/>
              <a:ext cx="4692015" cy="2273935"/>
            </a:xfrm>
            <a:custGeom>
              <a:avLst/>
              <a:gdLst/>
              <a:ahLst/>
              <a:cxnLst/>
              <a:rect l="l" t="t" r="r" b="b"/>
              <a:pathLst>
                <a:path w="4692015" h="2273935">
                  <a:moveTo>
                    <a:pt x="7620" y="2273808"/>
                  </a:moveTo>
                  <a:lnTo>
                    <a:pt x="4691888" y="2273808"/>
                  </a:lnTo>
                </a:path>
                <a:path w="4692015" h="2273935">
                  <a:moveTo>
                    <a:pt x="224028" y="1199388"/>
                  </a:moveTo>
                  <a:lnTo>
                    <a:pt x="4691888" y="1199388"/>
                  </a:lnTo>
                </a:path>
                <a:path w="4692015" h="2273935">
                  <a:moveTo>
                    <a:pt x="0" y="0"/>
                  </a:moveTo>
                  <a:lnTo>
                    <a:pt x="4684268" y="0"/>
                  </a:lnTo>
                </a:path>
              </a:pathLst>
            </a:custGeom>
            <a:ln w="38100">
              <a:solidFill>
                <a:srgbClr val="FF0000"/>
              </a:solidFill>
            </a:ln>
          </p:spPr>
          <p:txBody>
            <a:bodyPr wrap="square" lIns="0" tIns="0" rIns="0" bIns="0" rtlCol="0"/>
            <a:lstStyle/>
            <a:p>
              <a:endParaRPr sz="2400"/>
            </a:p>
          </p:txBody>
        </p:sp>
      </p:grpSp>
      <p:sp>
        <p:nvSpPr>
          <p:cNvPr id="81" name="object 81"/>
          <p:cNvSpPr txBox="1"/>
          <p:nvPr/>
        </p:nvSpPr>
        <p:spPr>
          <a:xfrm>
            <a:off x="3597655" y="1367704"/>
            <a:ext cx="643467" cy="624957"/>
          </a:xfrm>
          <a:prstGeom prst="rect">
            <a:avLst/>
          </a:prstGeom>
        </p:spPr>
        <p:txBody>
          <a:bodyPr vert="horz" wrap="square" lIns="0" tIns="16933" rIns="0" bIns="0" rtlCol="0">
            <a:spAutoFit/>
          </a:bodyPr>
          <a:lstStyle/>
          <a:p>
            <a:pPr marR="44872" algn="ctr">
              <a:spcBef>
                <a:spcPts val="133"/>
              </a:spcBef>
            </a:pPr>
            <a:r>
              <a:rPr sz="1200" b="1" spc="-27" dirty="0">
                <a:latin typeface="Segoe UI"/>
                <a:cs typeface="Segoe UI"/>
              </a:rPr>
              <a:t>2020</a:t>
            </a:r>
            <a:endParaRPr sz="1200">
              <a:latin typeface="Segoe UI"/>
              <a:cs typeface="Segoe UI"/>
            </a:endParaRPr>
          </a:p>
          <a:p>
            <a:pPr marL="82123">
              <a:spcBef>
                <a:spcPts val="733"/>
              </a:spcBef>
              <a:tabLst>
                <a:tab pos="449569" algn="l"/>
              </a:tabLst>
            </a:pPr>
            <a:r>
              <a:rPr sz="800" spc="-67" dirty="0">
                <a:latin typeface="Segoe UI"/>
                <a:cs typeface="Segoe UI"/>
              </a:rPr>
              <a:t>6</a:t>
            </a:r>
            <a:r>
              <a:rPr sz="800" dirty="0">
                <a:latin typeface="Segoe UI"/>
                <a:cs typeface="Segoe UI"/>
              </a:rPr>
              <a:t>	</a:t>
            </a:r>
            <a:r>
              <a:rPr sz="800" spc="-67" dirty="0">
                <a:latin typeface="Segoe UI"/>
                <a:cs typeface="Segoe UI"/>
              </a:rPr>
              <a:t>7</a:t>
            </a:r>
            <a:endParaRPr sz="800">
              <a:latin typeface="Segoe UI"/>
              <a:cs typeface="Segoe UI"/>
            </a:endParaRPr>
          </a:p>
          <a:p>
            <a:pPr algn="ctr">
              <a:spcBef>
                <a:spcPts val="193"/>
              </a:spcBef>
            </a:pPr>
            <a:r>
              <a:rPr sz="1200" spc="-20" dirty="0">
                <a:latin typeface="Meiryo UI"/>
                <a:cs typeface="Meiryo UI"/>
              </a:rPr>
              <a:t>中間発表</a:t>
            </a:r>
            <a:endParaRPr sz="1200">
              <a:latin typeface="Meiryo UI"/>
              <a:cs typeface="Meiryo UI"/>
            </a:endParaRPr>
          </a:p>
        </p:txBody>
      </p:sp>
      <p:sp>
        <p:nvSpPr>
          <p:cNvPr id="82" name="object 82"/>
          <p:cNvSpPr txBox="1"/>
          <p:nvPr/>
        </p:nvSpPr>
        <p:spPr>
          <a:xfrm>
            <a:off x="3801533" y="3024564"/>
            <a:ext cx="643467" cy="201764"/>
          </a:xfrm>
          <a:prstGeom prst="rect">
            <a:avLst/>
          </a:prstGeom>
        </p:spPr>
        <p:txBody>
          <a:bodyPr vert="horz" wrap="square" lIns="0" tIns="16933" rIns="0" bIns="0" rtlCol="0">
            <a:spAutoFit/>
          </a:bodyPr>
          <a:lstStyle/>
          <a:p>
            <a:pPr marL="16933">
              <a:spcBef>
                <a:spcPts val="133"/>
              </a:spcBef>
            </a:pPr>
            <a:r>
              <a:rPr sz="1200" spc="-27" dirty="0">
                <a:latin typeface="Meiryo UI"/>
                <a:cs typeface="Meiryo UI"/>
              </a:rPr>
              <a:t>中間発表</a:t>
            </a:r>
            <a:endParaRPr sz="1200">
              <a:latin typeface="Meiryo UI"/>
              <a:cs typeface="Meiryo UI"/>
            </a:endParaRPr>
          </a:p>
        </p:txBody>
      </p:sp>
      <p:sp>
        <p:nvSpPr>
          <p:cNvPr id="83" name="object 83"/>
          <p:cNvSpPr txBox="1"/>
          <p:nvPr/>
        </p:nvSpPr>
        <p:spPr>
          <a:xfrm>
            <a:off x="2614100" y="4407705"/>
            <a:ext cx="1106592" cy="671979"/>
          </a:xfrm>
          <a:prstGeom prst="rect">
            <a:avLst/>
          </a:prstGeom>
        </p:spPr>
        <p:txBody>
          <a:bodyPr vert="horz" wrap="square" lIns="0" tIns="111760" rIns="0" bIns="0" rtlCol="0">
            <a:spAutoFit/>
          </a:bodyPr>
          <a:lstStyle/>
          <a:p>
            <a:pPr marL="479201">
              <a:spcBef>
                <a:spcPts val="880"/>
              </a:spcBef>
            </a:pPr>
            <a:r>
              <a:rPr sz="1200" spc="-20" dirty="0">
                <a:latin typeface="Meiryo UI"/>
                <a:cs typeface="Meiryo UI"/>
              </a:rPr>
              <a:t>中間発表</a:t>
            </a:r>
            <a:endParaRPr sz="1200">
              <a:latin typeface="Meiryo UI"/>
              <a:cs typeface="Meiryo UI"/>
            </a:endParaRPr>
          </a:p>
          <a:p>
            <a:pPr marL="16933">
              <a:spcBef>
                <a:spcPts val="993"/>
              </a:spcBef>
            </a:pPr>
            <a:r>
              <a:rPr sz="1600" dirty="0">
                <a:latin typeface="Segoe UI"/>
                <a:cs typeface="Segoe UI"/>
              </a:rPr>
              <a:t>Ph1/2</a:t>
            </a:r>
            <a:r>
              <a:rPr sz="1600" spc="-40" dirty="0">
                <a:latin typeface="Segoe UI"/>
                <a:cs typeface="Segoe UI"/>
              </a:rPr>
              <a:t> </a:t>
            </a:r>
            <a:r>
              <a:rPr sz="1600" spc="-27" dirty="0">
                <a:latin typeface="Segoe UI"/>
                <a:cs typeface="Segoe UI"/>
              </a:rPr>
              <a:t>(US)</a:t>
            </a:r>
            <a:endParaRPr sz="1600">
              <a:latin typeface="Segoe UI"/>
              <a:cs typeface="Segoe UI"/>
            </a:endParaRPr>
          </a:p>
        </p:txBody>
      </p:sp>
      <p:sp>
        <p:nvSpPr>
          <p:cNvPr id="84" name="object 84"/>
          <p:cNvSpPr txBox="1"/>
          <p:nvPr/>
        </p:nvSpPr>
        <p:spPr>
          <a:xfrm>
            <a:off x="5670972" y="2123610"/>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5" name="object 85"/>
          <p:cNvSpPr txBox="1"/>
          <p:nvPr/>
        </p:nvSpPr>
        <p:spPr>
          <a:xfrm>
            <a:off x="5780363" y="3717543"/>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6" name="object 86"/>
          <p:cNvSpPr txBox="1"/>
          <p:nvPr/>
        </p:nvSpPr>
        <p:spPr>
          <a:xfrm>
            <a:off x="5897371" y="5125246"/>
            <a:ext cx="643467" cy="201764"/>
          </a:xfrm>
          <a:prstGeom prst="rect">
            <a:avLst/>
          </a:prstGeom>
        </p:spPr>
        <p:txBody>
          <a:bodyPr vert="horz" wrap="square" lIns="0" tIns="16933" rIns="0" bIns="0" rtlCol="0">
            <a:spAutoFit/>
          </a:bodyPr>
          <a:lstStyle/>
          <a:p>
            <a:pPr marL="16933">
              <a:spcBef>
                <a:spcPts val="133"/>
              </a:spcBef>
            </a:pPr>
            <a:r>
              <a:rPr sz="1200" spc="-20" dirty="0">
                <a:latin typeface="Meiryo UI"/>
                <a:cs typeface="Meiryo UI"/>
              </a:rPr>
              <a:t>中間発表</a:t>
            </a:r>
            <a:endParaRPr sz="1200">
              <a:latin typeface="Meiryo UI"/>
              <a:cs typeface="Meiryo UI"/>
            </a:endParaRPr>
          </a:p>
        </p:txBody>
      </p:sp>
      <p:sp>
        <p:nvSpPr>
          <p:cNvPr id="87" name="object 87"/>
          <p:cNvSpPr txBox="1"/>
          <p:nvPr/>
        </p:nvSpPr>
        <p:spPr>
          <a:xfrm>
            <a:off x="7696878" y="6453771"/>
            <a:ext cx="997373" cy="181310"/>
          </a:xfrm>
          <a:prstGeom prst="rect">
            <a:avLst/>
          </a:prstGeom>
        </p:spPr>
        <p:txBody>
          <a:bodyPr vert="horz" wrap="square" lIns="0" tIns="16933" rIns="0" bIns="0" rtlCol="0">
            <a:spAutoFit/>
          </a:bodyPr>
          <a:lstStyle/>
          <a:p>
            <a:pPr marL="16933">
              <a:spcBef>
                <a:spcPts val="133"/>
              </a:spcBef>
            </a:pPr>
            <a:r>
              <a:rPr sz="1067" u="sng" spc="-13" dirty="0">
                <a:solidFill>
                  <a:srgbClr val="0462C1"/>
                </a:solidFill>
                <a:uFill>
                  <a:solidFill>
                    <a:srgbClr val="0462C1"/>
                  </a:solidFill>
                </a:uFill>
                <a:latin typeface="Segoe UI"/>
                <a:cs typeface="Segoe UI"/>
                <a:hlinkClick r:id="rId8"/>
              </a:rPr>
              <a:t>Clinicaltrials.gov</a:t>
            </a:r>
            <a:endParaRPr sz="1067" dirty="0">
              <a:latin typeface="Segoe UI"/>
              <a:cs typeface="Segoe UI"/>
            </a:endParaRPr>
          </a:p>
        </p:txBody>
      </p:sp>
      <p:sp>
        <p:nvSpPr>
          <p:cNvPr id="88" name="object 88"/>
          <p:cNvSpPr txBox="1"/>
          <p:nvPr/>
        </p:nvSpPr>
        <p:spPr>
          <a:xfrm>
            <a:off x="1794256" y="6264676"/>
            <a:ext cx="2875280" cy="242866"/>
          </a:xfrm>
          <a:prstGeom prst="rect">
            <a:avLst/>
          </a:prstGeom>
        </p:spPr>
        <p:txBody>
          <a:bodyPr vert="horz" wrap="square" lIns="0" tIns="16933" rIns="0" bIns="0" rtlCol="0">
            <a:spAutoFit/>
          </a:bodyPr>
          <a:lstStyle/>
          <a:p>
            <a:pPr marL="16933">
              <a:spcBef>
                <a:spcPts val="133"/>
              </a:spcBef>
            </a:pPr>
            <a:r>
              <a:rPr sz="1467" dirty="0">
                <a:latin typeface="Calibri"/>
                <a:cs typeface="Calibri"/>
              </a:rPr>
              <a:t>*EUA</a:t>
            </a:r>
            <a:r>
              <a:rPr sz="1467" dirty="0">
                <a:latin typeface="游ゴシック"/>
                <a:cs typeface="游ゴシック"/>
              </a:rPr>
              <a:t>：</a:t>
            </a:r>
            <a:r>
              <a:rPr sz="1467" dirty="0">
                <a:latin typeface="Calibri"/>
                <a:cs typeface="Calibri"/>
              </a:rPr>
              <a:t>Emergency</a:t>
            </a:r>
            <a:r>
              <a:rPr sz="1467" spc="-67" dirty="0">
                <a:latin typeface="Calibri"/>
                <a:cs typeface="Calibri"/>
              </a:rPr>
              <a:t> </a:t>
            </a:r>
            <a:r>
              <a:rPr sz="1467" dirty="0">
                <a:latin typeface="Calibri"/>
                <a:cs typeface="Calibri"/>
              </a:rPr>
              <a:t>Use</a:t>
            </a:r>
            <a:r>
              <a:rPr sz="1467" spc="-33" dirty="0">
                <a:latin typeface="Calibri"/>
                <a:cs typeface="Calibri"/>
              </a:rPr>
              <a:t> </a:t>
            </a:r>
            <a:r>
              <a:rPr sz="1467" spc="-13" dirty="0">
                <a:latin typeface="Calibri"/>
                <a:cs typeface="Calibri"/>
              </a:rPr>
              <a:t>Authorization</a:t>
            </a:r>
            <a:endParaRPr sz="1467" dirty="0">
              <a:latin typeface="Calibri"/>
              <a:cs typeface="Calibri"/>
            </a:endParaRPr>
          </a:p>
        </p:txBody>
      </p:sp>
      <p:sp>
        <p:nvSpPr>
          <p:cNvPr id="89" name="object 89"/>
          <p:cNvSpPr txBox="1"/>
          <p:nvPr/>
        </p:nvSpPr>
        <p:spPr>
          <a:xfrm>
            <a:off x="6697811" y="6245689"/>
            <a:ext cx="3272367" cy="201764"/>
          </a:xfrm>
          <a:prstGeom prst="rect">
            <a:avLst/>
          </a:prstGeom>
        </p:spPr>
        <p:txBody>
          <a:bodyPr vert="horz" wrap="square" lIns="0" tIns="16933" rIns="0" bIns="0" rtlCol="0">
            <a:spAutoFit/>
          </a:bodyPr>
          <a:lstStyle/>
          <a:p>
            <a:pPr marL="50799">
              <a:spcBef>
                <a:spcPts val="133"/>
              </a:spcBef>
            </a:pPr>
            <a:r>
              <a:rPr sz="1200" spc="-13" dirty="0">
                <a:latin typeface="Calibri"/>
                <a:cs typeface="Calibri"/>
              </a:rPr>
              <a:t>BioNTech</a:t>
            </a:r>
            <a:r>
              <a:rPr sz="1200" spc="-40" dirty="0">
                <a:latin typeface="游ゴシック"/>
                <a:cs typeface="游ゴシック"/>
              </a:rPr>
              <a:t>資料 </a:t>
            </a:r>
            <a:r>
              <a:rPr sz="1200" u="sng" dirty="0">
                <a:solidFill>
                  <a:srgbClr val="0462C1"/>
                </a:solidFill>
                <a:uFill>
                  <a:solidFill>
                    <a:srgbClr val="0462C1"/>
                  </a:solidFill>
                </a:uFill>
                <a:latin typeface="Calibri"/>
                <a:cs typeface="Calibri"/>
                <a:hlinkClick r:id="rId9"/>
              </a:rPr>
              <a:t>Next</a:t>
            </a:r>
            <a:r>
              <a:rPr sz="1200" u="sng" spc="-27" dirty="0">
                <a:solidFill>
                  <a:srgbClr val="0462C1"/>
                </a:solidFill>
                <a:uFill>
                  <a:solidFill>
                    <a:srgbClr val="0462C1"/>
                  </a:solidFill>
                </a:uFill>
                <a:latin typeface="Calibri"/>
                <a:cs typeface="Calibri"/>
                <a:hlinkClick r:id="rId9"/>
              </a:rPr>
              <a:t> </a:t>
            </a:r>
            <a:r>
              <a:rPr sz="1200" u="sng" dirty="0">
                <a:solidFill>
                  <a:srgbClr val="0462C1"/>
                </a:solidFill>
                <a:uFill>
                  <a:solidFill>
                    <a:srgbClr val="0462C1"/>
                  </a:solidFill>
                </a:uFill>
                <a:latin typeface="Calibri"/>
                <a:cs typeface="Calibri"/>
                <a:hlinkClick r:id="rId9"/>
              </a:rPr>
              <a:t>Generation</a:t>
            </a:r>
            <a:r>
              <a:rPr sz="1200" u="sng" spc="-7" dirty="0">
                <a:solidFill>
                  <a:srgbClr val="0462C1"/>
                </a:solidFill>
                <a:uFill>
                  <a:solidFill>
                    <a:srgbClr val="0462C1"/>
                  </a:solidFill>
                </a:uFill>
                <a:latin typeface="Calibri"/>
                <a:cs typeface="Calibri"/>
                <a:hlinkClick r:id="rId9"/>
              </a:rPr>
              <a:t> </a:t>
            </a:r>
            <a:r>
              <a:rPr sz="1200" u="sng" dirty="0">
                <a:solidFill>
                  <a:srgbClr val="0462C1"/>
                </a:solidFill>
                <a:uFill>
                  <a:solidFill>
                    <a:srgbClr val="0462C1"/>
                  </a:solidFill>
                </a:uFill>
                <a:latin typeface="Calibri"/>
                <a:cs typeface="Calibri"/>
                <a:hlinkClick r:id="rId9"/>
              </a:rPr>
              <a:t>Immunotherapy</a:t>
            </a:r>
            <a:r>
              <a:rPr sz="1200" spc="173" dirty="0">
                <a:solidFill>
                  <a:srgbClr val="0462C1"/>
                </a:solidFill>
                <a:latin typeface="Calibri"/>
                <a:cs typeface="Calibri"/>
              </a:rPr>
              <a:t> </a:t>
            </a:r>
            <a:endParaRPr sz="2800" baseline="-27777"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7811" y="359170"/>
            <a:ext cx="7023354" cy="508687"/>
          </a:xfrm>
          <a:prstGeom prst="rect">
            <a:avLst/>
          </a:prstGeom>
        </p:spPr>
        <p:txBody>
          <a:bodyPr vert="horz" wrap="square" lIns="0" tIns="16087" rIns="0" bIns="0" rtlCol="0" anchor="ctr">
            <a:spAutoFit/>
          </a:bodyPr>
          <a:lstStyle/>
          <a:p>
            <a:pPr marL="16933">
              <a:lnSpc>
                <a:spcPct val="100000"/>
              </a:lnSpc>
              <a:spcBef>
                <a:spcPts val="127"/>
              </a:spcBef>
            </a:pPr>
            <a:r>
              <a:rPr sz="3200" spc="-47" dirty="0" err="1">
                <a:latin typeface="BIZ UDP明朝 Medium" panose="02020500000000000000" pitchFamily="18" charset="-128"/>
                <a:ea typeface="BIZ UDP明朝 Medium" panose="02020500000000000000" pitchFamily="18" charset="-128"/>
              </a:rPr>
              <a:t>薬剤耐性</a:t>
            </a:r>
            <a:r>
              <a:rPr sz="3200" spc="-40" dirty="0" err="1">
                <a:latin typeface="BIZ UDP明朝 Medium" panose="02020500000000000000" pitchFamily="18" charset="-128"/>
                <a:ea typeface="BIZ UDP明朝 Medium" panose="02020500000000000000" pitchFamily="18" charset="-128"/>
              </a:rPr>
              <a:t>（AMR</a:t>
            </a:r>
            <a:r>
              <a:rPr sz="3200" spc="-40" dirty="0">
                <a:latin typeface="BIZ UDP明朝 Medium" panose="02020500000000000000" pitchFamily="18" charset="-128"/>
                <a:ea typeface="BIZ UDP明朝 Medium" panose="02020500000000000000" pitchFamily="18" charset="-128"/>
              </a:rPr>
              <a:t>*）</a:t>
            </a:r>
            <a:r>
              <a:rPr sz="3200" spc="-40" dirty="0" err="1">
                <a:latin typeface="BIZ UDP明朝 Medium" panose="02020500000000000000" pitchFamily="18" charset="-128"/>
                <a:ea typeface="BIZ UDP明朝 Medium" panose="02020500000000000000" pitchFamily="18" charset="-128"/>
              </a:rPr>
              <a:t>による</a:t>
            </a:r>
            <a:r>
              <a:rPr sz="3200" spc="-47" dirty="0" err="1">
                <a:latin typeface="BIZ UDP明朝 Medium" panose="02020500000000000000" pitchFamily="18" charset="-128"/>
                <a:ea typeface="BIZ UDP明朝 Medium" panose="02020500000000000000" pitchFamily="18" charset="-128"/>
              </a:rPr>
              <a:t>影</a:t>
            </a:r>
            <a:r>
              <a:rPr sz="3200" spc="-67" dirty="0" err="1">
                <a:latin typeface="BIZ UDP明朝 Medium" panose="02020500000000000000" pitchFamily="18" charset="-128"/>
                <a:ea typeface="BIZ UDP明朝 Medium" panose="02020500000000000000" pitchFamily="18" charset="-128"/>
              </a:rPr>
              <a:t>響</a:t>
            </a:r>
            <a:r>
              <a:rPr lang="ja-JP" altLang="en-US" sz="3200" spc="-67" dirty="0">
                <a:latin typeface="BIZ UDP明朝 Medium" panose="02020500000000000000" pitchFamily="18" charset="-128"/>
                <a:ea typeface="BIZ UDP明朝 Medium" panose="02020500000000000000" pitchFamily="18" charset="-128"/>
              </a:rPr>
              <a:t>に注意</a:t>
            </a:r>
            <a:endParaRPr sz="3200" spc="-67" dirty="0">
              <a:latin typeface="BIZ UDP明朝 Medium" panose="02020500000000000000" pitchFamily="18" charset="-128"/>
              <a:ea typeface="BIZ UDP明朝 Medium" panose="02020500000000000000" pitchFamily="18" charset="-128"/>
            </a:endParaRPr>
          </a:p>
        </p:txBody>
      </p:sp>
      <p:sp>
        <p:nvSpPr>
          <p:cNvPr id="3" name="object 3"/>
          <p:cNvSpPr txBox="1"/>
          <p:nvPr/>
        </p:nvSpPr>
        <p:spPr>
          <a:xfrm>
            <a:off x="935422" y="629951"/>
            <a:ext cx="10888718" cy="523220"/>
          </a:xfrm>
          <a:prstGeom prst="rect">
            <a:avLst/>
          </a:prstGeom>
        </p:spPr>
        <p:txBody>
          <a:bodyPr vert="horz" wrap="square" lIns="0" tIns="17780" rIns="0" bIns="0" rtlCol="0">
            <a:spAutoFit/>
          </a:bodyPr>
          <a:lstStyle/>
          <a:p>
            <a:pPr marR="6773" algn="r">
              <a:spcBef>
                <a:spcPts val="140"/>
              </a:spcBef>
            </a:pPr>
            <a:r>
              <a:rPr sz="1400" dirty="0">
                <a:latin typeface="Calibri"/>
                <a:cs typeface="Calibri"/>
              </a:rPr>
              <a:t>*</a:t>
            </a:r>
            <a:r>
              <a:rPr sz="1400" spc="60" dirty="0">
                <a:latin typeface="Calibri"/>
                <a:cs typeface="Calibri"/>
              </a:rPr>
              <a:t> </a:t>
            </a:r>
            <a:r>
              <a:rPr sz="1400" spc="-13" dirty="0">
                <a:latin typeface="Calibri"/>
                <a:cs typeface="Calibri"/>
              </a:rPr>
              <a:t>Antimicrobial</a:t>
            </a:r>
            <a:r>
              <a:rPr sz="1400" dirty="0">
                <a:latin typeface="Calibri"/>
                <a:cs typeface="Calibri"/>
              </a:rPr>
              <a:t> </a:t>
            </a:r>
            <a:r>
              <a:rPr sz="1400" spc="-13" dirty="0">
                <a:latin typeface="Calibri"/>
                <a:cs typeface="Calibri"/>
              </a:rPr>
              <a:t>Resistance</a:t>
            </a:r>
            <a:endParaRPr sz="1400" dirty="0">
              <a:latin typeface="Calibri"/>
              <a:cs typeface="Calibri"/>
            </a:endParaRPr>
          </a:p>
          <a:p>
            <a:pPr>
              <a:spcBef>
                <a:spcPts val="53"/>
              </a:spcBef>
            </a:pPr>
            <a:endParaRPr dirty="0">
              <a:latin typeface="Calibri"/>
              <a:cs typeface="Calibri"/>
            </a:endParaRPr>
          </a:p>
        </p:txBody>
      </p:sp>
      <p:pic>
        <p:nvPicPr>
          <p:cNvPr id="4" name="object 4"/>
          <p:cNvPicPr/>
          <p:nvPr/>
        </p:nvPicPr>
        <p:blipFill>
          <a:blip r:embed="rId2" cstate="print"/>
          <a:stretch>
            <a:fillRect/>
          </a:stretch>
        </p:blipFill>
        <p:spPr>
          <a:xfrm>
            <a:off x="1576901" y="1153171"/>
            <a:ext cx="3562656" cy="3013318"/>
          </a:xfrm>
          <a:prstGeom prst="rect">
            <a:avLst/>
          </a:prstGeom>
        </p:spPr>
      </p:pic>
      <p:pic>
        <p:nvPicPr>
          <p:cNvPr id="5" name="object 5"/>
          <p:cNvPicPr/>
          <p:nvPr/>
        </p:nvPicPr>
        <p:blipFill>
          <a:blip r:embed="rId3" cstate="print"/>
          <a:stretch>
            <a:fillRect/>
          </a:stretch>
        </p:blipFill>
        <p:spPr>
          <a:xfrm>
            <a:off x="5842529" y="1122505"/>
            <a:ext cx="5009460" cy="2919848"/>
          </a:xfrm>
          <a:prstGeom prst="rect">
            <a:avLst/>
          </a:prstGeom>
        </p:spPr>
      </p:pic>
      <p:sp>
        <p:nvSpPr>
          <p:cNvPr id="6" name="object 6"/>
          <p:cNvSpPr txBox="1"/>
          <p:nvPr/>
        </p:nvSpPr>
        <p:spPr>
          <a:xfrm>
            <a:off x="1287519" y="4208145"/>
            <a:ext cx="10184523" cy="361766"/>
          </a:xfrm>
          <a:prstGeom prst="rect">
            <a:avLst/>
          </a:prstGeom>
        </p:spPr>
        <p:txBody>
          <a:bodyPr vert="horz" wrap="square" lIns="0" tIns="20320" rIns="0" bIns="0" rtlCol="0">
            <a:spAutoFit/>
          </a:bodyPr>
          <a:lstStyle/>
          <a:p>
            <a:pPr marL="50799">
              <a:spcBef>
                <a:spcPts val="160"/>
              </a:spcBef>
              <a:tabLst>
                <a:tab pos="4406790" algn="l"/>
              </a:tabLst>
            </a:pPr>
            <a:r>
              <a:rPr sz="867" dirty="0">
                <a:latin typeface="メイリオ"/>
                <a:cs typeface="メイリオ"/>
              </a:rPr>
              <a:t>Antimicrobial</a:t>
            </a:r>
            <a:r>
              <a:rPr sz="867" spc="93" dirty="0">
                <a:latin typeface="メイリオ"/>
                <a:cs typeface="メイリオ"/>
              </a:rPr>
              <a:t> </a:t>
            </a:r>
            <a:r>
              <a:rPr sz="867" dirty="0">
                <a:latin typeface="メイリオ"/>
                <a:cs typeface="メイリオ"/>
              </a:rPr>
              <a:t>Resistance:</a:t>
            </a:r>
            <a:r>
              <a:rPr sz="867" spc="73" dirty="0">
                <a:latin typeface="メイリオ"/>
                <a:cs typeface="メイリオ"/>
              </a:rPr>
              <a:t> </a:t>
            </a:r>
            <a:r>
              <a:rPr sz="867" dirty="0">
                <a:latin typeface="メイリオ"/>
                <a:cs typeface="メイリオ"/>
              </a:rPr>
              <a:t>Tackling</a:t>
            </a:r>
            <a:r>
              <a:rPr sz="867" spc="67" dirty="0">
                <a:latin typeface="メイリオ"/>
                <a:cs typeface="メイリオ"/>
              </a:rPr>
              <a:t> </a:t>
            </a:r>
            <a:r>
              <a:rPr sz="867" dirty="0">
                <a:latin typeface="メイリオ"/>
                <a:cs typeface="メイリオ"/>
              </a:rPr>
              <a:t>a</a:t>
            </a:r>
            <a:r>
              <a:rPr sz="867" spc="47" dirty="0">
                <a:latin typeface="メイリオ"/>
                <a:cs typeface="メイリオ"/>
              </a:rPr>
              <a:t> </a:t>
            </a:r>
            <a:r>
              <a:rPr sz="867" dirty="0">
                <a:latin typeface="メイリオ"/>
                <a:cs typeface="メイリオ"/>
              </a:rPr>
              <a:t>crisis</a:t>
            </a:r>
            <a:r>
              <a:rPr sz="867" spc="67" dirty="0">
                <a:latin typeface="メイリオ"/>
                <a:cs typeface="メイリオ"/>
              </a:rPr>
              <a:t> </a:t>
            </a:r>
            <a:r>
              <a:rPr sz="867" dirty="0">
                <a:latin typeface="メイリオ"/>
                <a:cs typeface="メイリオ"/>
              </a:rPr>
              <a:t>for</a:t>
            </a:r>
            <a:r>
              <a:rPr sz="867" spc="53" dirty="0">
                <a:latin typeface="メイリオ"/>
                <a:cs typeface="メイリオ"/>
              </a:rPr>
              <a:t> </a:t>
            </a:r>
            <a:r>
              <a:rPr sz="867" dirty="0">
                <a:latin typeface="メイリオ"/>
                <a:cs typeface="メイリオ"/>
              </a:rPr>
              <a:t>health</a:t>
            </a:r>
            <a:r>
              <a:rPr sz="867" spc="60" dirty="0">
                <a:latin typeface="メイリオ"/>
                <a:cs typeface="メイリオ"/>
              </a:rPr>
              <a:t> </a:t>
            </a:r>
            <a:r>
              <a:rPr sz="867" dirty="0">
                <a:latin typeface="メイリオ"/>
                <a:cs typeface="メイリオ"/>
              </a:rPr>
              <a:t>and</a:t>
            </a:r>
            <a:r>
              <a:rPr sz="867" spc="33" dirty="0">
                <a:latin typeface="メイリオ"/>
                <a:cs typeface="メイリオ"/>
              </a:rPr>
              <a:t> </a:t>
            </a:r>
            <a:r>
              <a:rPr sz="867" dirty="0">
                <a:latin typeface="メイリオ"/>
                <a:cs typeface="メイリオ"/>
              </a:rPr>
              <a:t>wealth</a:t>
            </a:r>
            <a:r>
              <a:rPr sz="867" spc="60" dirty="0">
                <a:latin typeface="メイリオ"/>
                <a:cs typeface="メイリオ"/>
              </a:rPr>
              <a:t> </a:t>
            </a:r>
            <a:r>
              <a:rPr sz="867" dirty="0">
                <a:latin typeface="メイリオ"/>
                <a:cs typeface="メイリオ"/>
              </a:rPr>
              <a:t>of</a:t>
            </a:r>
            <a:r>
              <a:rPr sz="867" spc="53" dirty="0">
                <a:latin typeface="メイリオ"/>
                <a:cs typeface="メイリオ"/>
              </a:rPr>
              <a:t> </a:t>
            </a:r>
            <a:r>
              <a:rPr sz="867" spc="-13" dirty="0">
                <a:latin typeface="メイリオ"/>
                <a:cs typeface="メイリオ"/>
              </a:rPr>
              <a:t>nations,</a:t>
            </a:r>
            <a:r>
              <a:rPr sz="867" dirty="0">
                <a:latin typeface="メイリオ"/>
                <a:cs typeface="メイリオ"/>
              </a:rPr>
              <a:t>	</a:t>
            </a:r>
            <a:r>
              <a:rPr sz="1300" baseline="4273" dirty="0">
                <a:latin typeface="メイリオ"/>
                <a:cs typeface="メイリオ"/>
              </a:rPr>
              <a:t>Antimicrobial</a:t>
            </a:r>
            <a:r>
              <a:rPr sz="1300" spc="139" baseline="4273" dirty="0">
                <a:latin typeface="メイリオ"/>
                <a:cs typeface="メイリオ"/>
              </a:rPr>
              <a:t> </a:t>
            </a:r>
            <a:r>
              <a:rPr sz="1300" baseline="4273" dirty="0">
                <a:latin typeface="メイリオ"/>
                <a:cs typeface="メイリオ"/>
              </a:rPr>
              <a:t>Resistance:</a:t>
            </a:r>
            <a:r>
              <a:rPr sz="1300" spc="109" baseline="4273" dirty="0">
                <a:latin typeface="メイリオ"/>
                <a:cs typeface="メイリオ"/>
              </a:rPr>
              <a:t> </a:t>
            </a:r>
            <a:r>
              <a:rPr sz="1300" baseline="4273" dirty="0">
                <a:latin typeface="メイリオ"/>
                <a:cs typeface="メイリオ"/>
              </a:rPr>
              <a:t>Tackling</a:t>
            </a:r>
            <a:r>
              <a:rPr sz="1300" spc="100" baseline="4273" dirty="0">
                <a:latin typeface="メイリオ"/>
                <a:cs typeface="メイリオ"/>
              </a:rPr>
              <a:t> </a:t>
            </a:r>
            <a:r>
              <a:rPr sz="1300" baseline="4273" dirty="0">
                <a:latin typeface="メイリオ"/>
                <a:cs typeface="メイリオ"/>
              </a:rPr>
              <a:t>a</a:t>
            </a:r>
            <a:r>
              <a:rPr sz="1300" spc="69" baseline="4273" dirty="0">
                <a:latin typeface="メイリオ"/>
                <a:cs typeface="メイリオ"/>
              </a:rPr>
              <a:t> </a:t>
            </a:r>
            <a:r>
              <a:rPr sz="1300" baseline="4273" dirty="0">
                <a:latin typeface="メイリオ"/>
                <a:cs typeface="メイリオ"/>
              </a:rPr>
              <a:t>crisis</a:t>
            </a:r>
            <a:r>
              <a:rPr sz="1300" spc="100" baseline="4273" dirty="0">
                <a:latin typeface="メイリオ"/>
                <a:cs typeface="メイリオ"/>
              </a:rPr>
              <a:t> </a:t>
            </a:r>
            <a:r>
              <a:rPr sz="1300" baseline="4273" dirty="0">
                <a:latin typeface="メイリオ"/>
                <a:cs typeface="メイリオ"/>
              </a:rPr>
              <a:t>for</a:t>
            </a:r>
            <a:r>
              <a:rPr sz="1300" spc="80" baseline="4273" dirty="0">
                <a:latin typeface="メイリオ"/>
                <a:cs typeface="メイリオ"/>
              </a:rPr>
              <a:t> </a:t>
            </a:r>
            <a:r>
              <a:rPr sz="1300" baseline="4273" dirty="0">
                <a:latin typeface="メイリオ"/>
                <a:cs typeface="メイリオ"/>
              </a:rPr>
              <a:t>health</a:t>
            </a:r>
            <a:r>
              <a:rPr sz="1300" spc="89" baseline="4273" dirty="0">
                <a:latin typeface="メイリオ"/>
                <a:cs typeface="メイリオ"/>
              </a:rPr>
              <a:t> </a:t>
            </a:r>
            <a:r>
              <a:rPr sz="1300" baseline="4273" dirty="0">
                <a:latin typeface="メイリオ"/>
                <a:cs typeface="メイリオ"/>
              </a:rPr>
              <a:t>and</a:t>
            </a:r>
            <a:r>
              <a:rPr sz="1300" spc="49" baseline="4273" dirty="0">
                <a:latin typeface="メイリオ"/>
                <a:cs typeface="メイリオ"/>
              </a:rPr>
              <a:t> </a:t>
            </a:r>
            <a:r>
              <a:rPr sz="1300" baseline="4273" dirty="0">
                <a:latin typeface="メイリオ"/>
                <a:cs typeface="メイリオ"/>
              </a:rPr>
              <a:t>wealth</a:t>
            </a:r>
            <a:r>
              <a:rPr sz="1300" spc="89" baseline="4273" dirty="0">
                <a:latin typeface="メイリオ"/>
                <a:cs typeface="メイリオ"/>
              </a:rPr>
              <a:t> </a:t>
            </a:r>
            <a:r>
              <a:rPr sz="1300" baseline="4273" dirty="0">
                <a:latin typeface="メイリオ"/>
                <a:cs typeface="メイリオ"/>
              </a:rPr>
              <a:t>of</a:t>
            </a:r>
            <a:r>
              <a:rPr sz="1300" spc="80" baseline="4273" dirty="0">
                <a:latin typeface="メイリオ"/>
                <a:cs typeface="メイリオ"/>
              </a:rPr>
              <a:t> </a:t>
            </a:r>
            <a:r>
              <a:rPr sz="1300" spc="-20" baseline="4273" dirty="0">
                <a:latin typeface="メイリオ"/>
                <a:cs typeface="メイリオ"/>
              </a:rPr>
              <a:t>nations,</a:t>
            </a:r>
            <a:endParaRPr sz="1300" baseline="4273" dirty="0">
              <a:latin typeface="メイリオ"/>
              <a:cs typeface="メイリオ"/>
            </a:endParaRPr>
          </a:p>
          <a:p>
            <a:pPr marL="50799">
              <a:spcBef>
                <a:spcPts val="33"/>
              </a:spcBef>
              <a:tabLst>
                <a:tab pos="4406790" algn="l"/>
              </a:tabLst>
            </a:pPr>
            <a:r>
              <a:rPr sz="867" dirty="0">
                <a:latin typeface="メイリオ"/>
                <a:cs typeface="メイリオ"/>
              </a:rPr>
              <a:t>the</a:t>
            </a:r>
            <a:r>
              <a:rPr sz="867" spc="53" dirty="0">
                <a:latin typeface="メイリオ"/>
                <a:cs typeface="メイリオ"/>
              </a:rPr>
              <a:t> </a:t>
            </a:r>
            <a:r>
              <a:rPr sz="867" dirty="0">
                <a:latin typeface="メイリオ"/>
                <a:cs typeface="メイリオ"/>
              </a:rPr>
              <a:t>O’Neill</a:t>
            </a:r>
            <a:r>
              <a:rPr sz="867" spc="107" dirty="0">
                <a:latin typeface="メイリオ"/>
                <a:cs typeface="メイリオ"/>
              </a:rPr>
              <a:t> </a:t>
            </a:r>
            <a:r>
              <a:rPr sz="867" dirty="0">
                <a:latin typeface="メイリオ"/>
                <a:cs typeface="メイリオ"/>
              </a:rPr>
              <a:t>Commission,</a:t>
            </a:r>
            <a:r>
              <a:rPr sz="867" spc="107" dirty="0">
                <a:latin typeface="メイリオ"/>
                <a:cs typeface="メイリオ"/>
              </a:rPr>
              <a:t> </a:t>
            </a:r>
            <a:r>
              <a:rPr sz="867" dirty="0">
                <a:latin typeface="メイリオ"/>
                <a:cs typeface="メイリオ"/>
              </a:rPr>
              <a:t>UK,</a:t>
            </a:r>
            <a:r>
              <a:rPr sz="867" spc="60" dirty="0">
                <a:latin typeface="メイリオ"/>
                <a:cs typeface="メイリオ"/>
              </a:rPr>
              <a:t> </a:t>
            </a:r>
            <a:r>
              <a:rPr sz="867" dirty="0">
                <a:latin typeface="メイリオ"/>
                <a:cs typeface="メイリオ"/>
              </a:rPr>
              <a:t>December</a:t>
            </a:r>
            <a:r>
              <a:rPr sz="867" spc="93" dirty="0">
                <a:latin typeface="メイリオ"/>
                <a:cs typeface="メイリオ"/>
              </a:rPr>
              <a:t> </a:t>
            </a:r>
            <a:r>
              <a:rPr sz="867" spc="-27" dirty="0">
                <a:latin typeface="メイリオ"/>
                <a:cs typeface="メイリオ"/>
              </a:rPr>
              <a:t>2014</a:t>
            </a:r>
            <a:r>
              <a:rPr sz="867" dirty="0">
                <a:latin typeface="メイリオ"/>
                <a:cs typeface="メイリオ"/>
              </a:rPr>
              <a:t>	</a:t>
            </a:r>
            <a:r>
              <a:rPr sz="1300" baseline="4273" dirty="0">
                <a:latin typeface="メイリオ"/>
                <a:cs typeface="メイリオ"/>
              </a:rPr>
              <a:t>the</a:t>
            </a:r>
            <a:r>
              <a:rPr sz="1300" spc="80" baseline="4273" dirty="0">
                <a:latin typeface="メイリオ"/>
                <a:cs typeface="メイリオ"/>
              </a:rPr>
              <a:t> </a:t>
            </a:r>
            <a:r>
              <a:rPr sz="1300" baseline="4273" dirty="0">
                <a:latin typeface="メイリオ"/>
                <a:cs typeface="メイリオ"/>
              </a:rPr>
              <a:t>O’Neill</a:t>
            </a:r>
            <a:r>
              <a:rPr sz="1300" spc="160" baseline="4273" dirty="0">
                <a:latin typeface="メイリオ"/>
                <a:cs typeface="メイリオ"/>
              </a:rPr>
              <a:t> </a:t>
            </a:r>
            <a:r>
              <a:rPr sz="1300" baseline="4273" dirty="0">
                <a:latin typeface="メイリオ"/>
                <a:cs typeface="メイリオ"/>
              </a:rPr>
              <a:t>Commission,</a:t>
            </a:r>
            <a:r>
              <a:rPr sz="1300" spc="160" baseline="4273" dirty="0">
                <a:latin typeface="メイリオ"/>
                <a:cs typeface="メイリオ"/>
              </a:rPr>
              <a:t> </a:t>
            </a:r>
            <a:r>
              <a:rPr sz="1300" baseline="4273" dirty="0">
                <a:latin typeface="メイリオ"/>
                <a:cs typeface="メイリオ"/>
              </a:rPr>
              <a:t>UK,</a:t>
            </a:r>
            <a:r>
              <a:rPr sz="1300" spc="89" baseline="4273" dirty="0">
                <a:latin typeface="メイリオ"/>
                <a:cs typeface="メイリオ"/>
              </a:rPr>
              <a:t> </a:t>
            </a:r>
            <a:r>
              <a:rPr sz="1300" baseline="4273" dirty="0">
                <a:latin typeface="メイリオ"/>
                <a:cs typeface="メイリオ"/>
              </a:rPr>
              <a:t>December</a:t>
            </a:r>
            <a:r>
              <a:rPr sz="1300" spc="139" baseline="4273" dirty="0">
                <a:latin typeface="メイリオ"/>
                <a:cs typeface="メイリオ"/>
              </a:rPr>
              <a:t> </a:t>
            </a:r>
            <a:r>
              <a:rPr sz="1300" spc="-40" baseline="4273" dirty="0">
                <a:latin typeface="メイリオ"/>
                <a:cs typeface="メイリオ"/>
              </a:rPr>
              <a:t>2014</a:t>
            </a:r>
            <a:endParaRPr sz="1300" baseline="4273" dirty="0">
              <a:latin typeface="メイリオ"/>
              <a:cs typeface="メイリオ"/>
            </a:endParaRPr>
          </a:p>
          <a:p>
            <a:pPr>
              <a:spcBef>
                <a:spcPts val="113"/>
              </a:spcBef>
            </a:pPr>
            <a:endParaRPr sz="400" dirty="0">
              <a:latin typeface="メイリオ"/>
              <a:cs typeface="メイリオ"/>
            </a:endParaRPr>
          </a:p>
        </p:txBody>
      </p:sp>
      <p:sp>
        <p:nvSpPr>
          <p:cNvPr id="7" name="object 7"/>
          <p:cNvSpPr txBox="1"/>
          <p:nvPr/>
        </p:nvSpPr>
        <p:spPr>
          <a:xfrm>
            <a:off x="7886297" y="5002567"/>
            <a:ext cx="4322417" cy="241484"/>
          </a:xfrm>
          <a:prstGeom prst="rect">
            <a:avLst/>
          </a:prstGeom>
        </p:spPr>
        <p:txBody>
          <a:bodyPr vert="horz" wrap="square" lIns="0" tIns="17780" rIns="0" bIns="0" rtlCol="0">
            <a:spAutoFit/>
          </a:bodyPr>
          <a:lstStyle/>
          <a:p>
            <a:pPr marL="16933">
              <a:spcBef>
                <a:spcPts val="140"/>
              </a:spcBef>
            </a:pPr>
            <a:r>
              <a:rPr sz="700" spc="-13" dirty="0">
                <a:latin typeface="Meiryo UI"/>
                <a:cs typeface="Meiryo UI"/>
              </a:rPr>
              <a:t>*</a:t>
            </a:r>
            <a:r>
              <a:rPr sz="700" spc="-13" dirty="0">
                <a:latin typeface="ＭＳ ゴシック"/>
                <a:cs typeface="ＭＳ ゴシック"/>
              </a:rPr>
              <a:t>：</a:t>
            </a:r>
            <a:r>
              <a:rPr sz="700" spc="-13" dirty="0">
                <a:latin typeface="Calibri"/>
                <a:cs typeface="Calibri"/>
              </a:rPr>
              <a:t>Centers</a:t>
            </a:r>
            <a:r>
              <a:rPr sz="700" spc="-47" dirty="0">
                <a:latin typeface="Calibri"/>
                <a:cs typeface="Calibri"/>
              </a:rPr>
              <a:t> </a:t>
            </a:r>
            <a:r>
              <a:rPr sz="700" dirty="0">
                <a:latin typeface="Calibri"/>
                <a:cs typeface="Calibri"/>
              </a:rPr>
              <a:t>for</a:t>
            </a:r>
            <a:r>
              <a:rPr sz="700" spc="40" dirty="0">
                <a:latin typeface="Calibri"/>
                <a:cs typeface="Calibri"/>
              </a:rPr>
              <a:t> </a:t>
            </a:r>
            <a:r>
              <a:rPr sz="700" dirty="0">
                <a:latin typeface="Calibri"/>
                <a:cs typeface="Calibri"/>
              </a:rPr>
              <a:t>Disease</a:t>
            </a:r>
            <a:r>
              <a:rPr sz="700" spc="-7" dirty="0">
                <a:latin typeface="Calibri"/>
                <a:cs typeface="Calibri"/>
              </a:rPr>
              <a:t> </a:t>
            </a:r>
            <a:r>
              <a:rPr sz="700" dirty="0">
                <a:latin typeface="Calibri"/>
                <a:cs typeface="Calibri"/>
              </a:rPr>
              <a:t>Control</a:t>
            </a:r>
            <a:r>
              <a:rPr sz="700" spc="40" dirty="0">
                <a:latin typeface="Calibri"/>
                <a:cs typeface="Calibri"/>
              </a:rPr>
              <a:t> </a:t>
            </a:r>
            <a:r>
              <a:rPr sz="700" dirty="0">
                <a:latin typeface="Calibri"/>
                <a:cs typeface="Calibri"/>
              </a:rPr>
              <a:t>and</a:t>
            </a:r>
            <a:r>
              <a:rPr sz="700" spc="33" dirty="0">
                <a:latin typeface="Calibri"/>
                <a:cs typeface="Calibri"/>
              </a:rPr>
              <a:t> </a:t>
            </a:r>
            <a:r>
              <a:rPr sz="700" spc="-13" dirty="0">
                <a:latin typeface="Calibri"/>
                <a:cs typeface="Calibri"/>
              </a:rPr>
              <a:t>Prevention</a:t>
            </a:r>
            <a:r>
              <a:rPr sz="700" dirty="0">
                <a:latin typeface="ＭＳ ゴシック"/>
                <a:cs typeface="ＭＳ ゴシック"/>
              </a:rPr>
              <a:t>、</a:t>
            </a:r>
            <a:r>
              <a:rPr sz="700" spc="-13" dirty="0">
                <a:latin typeface="Calibri"/>
                <a:cs typeface="Calibri"/>
              </a:rPr>
              <a:t>“</a:t>
            </a:r>
            <a:r>
              <a:rPr sz="700" u="sng" spc="-13" dirty="0">
                <a:solidFill>
                  <a:srgbClr val="0462C1"/>
                </a:solidFill>
                <a:uFill>
                  <a:solidFill>
                    <a:srgbClr val="0462C1"/>
                  </a:solidFill>
                </a:uFill>
                <a:latin typeface="Calibri"/>
                <a:cs typeface="Calibri"/>
                <a:hlinkClick r:id="rId4"/>
              </a:rPr>
              <a:t>ANTIBIOTIC</a:t>
            </a:r>
            <a:r>
              <a:rPr sz="700" u="sng" spc="-33" dirty="0">
                <a:solidFill>
                  <a:srgbClr val="0462C1"/>
                </a:solidFill>
                <a:uFill>
                  <a:solidFill>
                    <a:srgbClr val="0462C1"/>
                  </a:solidFill>
                </a:uFill>
                <a:latin typeface="Calibri"/>
                <a:cs typeface="Calibri"/>
                <a:hlinkClick r:id="rId4"/>
              </a:rPr>
              <a:t> </a:t>
            </a:r>
            <a:r>
              <a:rPr sz="700" u="sng" spc="-13" dirty="0">
                <a:solidFill>
                  <a:srgbClr val="0462C1"/>
                </a:solidFill>
                <a:uFill>
                  <a:solidFill>
                    <a:srgbClr val="0462C1"/>
                  </a:solidFill>
                </a:uFill>
                <a:latin typeface="Calibri"/>
                <a:cs typeface="Calibri"/>
                <a:hlinkClick r:id="rId4"/>
              </a:rPr>
              <a:t>RESISTANCE </a:t>
            </a:r>
            <a:r>
              <a:rPr sz="700" u="sng" dirty="0">
                <a:solidFill>
                  <a:srgbClr val="0462C1"/>
                </a:solidFill>
                <a:uFill>
                  <a:solidFill>
                    <a:srgbClr val="0462C1"/>
                  </a:solidFill>
                </a:uFill>
                <a:latin typeface="Calibri"/>
                <a:cs typeface="Calibri"/>
                <a:hlinkClick r:id="rId4"/>
              </a:rPr>
              <a:t>THREATS in</a:t>
            </a:r>
            <a:r>
              <a:rPr sz="700" u="sng" spc="2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the</a:t>
            </a:r>
            <a:r>
              <a:rPr sz="700" u="sng" spc="2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united</a:t>
            </a:r>
            <a:r>
              <a:rPr sz="700" u="sng" spc="67" dirty="0">
                <a:solidFill>
                  <a:srgbClr val="0462C1"/>
                </a:solidFill>
                <a:uFill>
                  <a:solidFill>
                    <a:srgbClr val="0462C1"/>
                  </a:solidFill>
                </a:uFill>
                <a:latin typeface="Calibri"/>
                <a:cs typeface="Calibri"/>
                <a:hlinkClick r:id="rId4"/>
              </a:rPr>
              <a:t> </a:t>
            </a:r>
            <a:r>
              <a:rPr sz="700" u="sng" dirty="0">
                <a:solidFill>
                  <a:srgbClr val="0462C1"/>
                </a:solidFill>
                <a:uFill>
                  <a:solidFill>
                    <a:srgbClr val="0462C1"/>
                  </a:solidFill>
                </a:uFill>
                <a:latin typeface="Calibri"/>
                <a:cs typeface="Calibri"/>
                <a:hlinkClick r:id="rId4"/>
              </a:rPr>
              <a:t>states,</a:t>
            </a:r>
            <a:r>
              <a:rPr sz="700" u="sng" spc="-13" dirty="0">
                <a:solidFill>
                  <a:srgbClr val="0462C1"/>
                </a:solidFill>
                <a:uFill>
                  <a:solidFill>
                    <a:srgbClr val="0462C1"/>
                  </a:solidFill>
                </a:uFill>
                <a:latin typeface="Calibri"/>
                <a:cs typeface="Calibri"/>
                <a:hlinkClick r:id="rId4"/>
              </a:rPr>
              <a:t> 2013</a:t>
            </a:r>
            <a:r>
              <a:rPr sz="700" spc="-13" dirty="0">
                <a:latin typeface="Calibri"/>
                <a:cs typeface="Calibri"/>
              </a:rPr>
              <a:t>”</a:t>
            </a:r>
            <a:endParaRPr sz="700" dirty="0">
              <a:latin typeface="Calibri"/>
              <a:cs typeface="Calibri"/>
            </a:endParaRPr>
          </a:p>
          <a:p>
            <a:pPr marL="16933"/>
            <a:r>
              <a:rPr sz="700" dirty="0">
                <a:latin typeface="Meiryo UI"/>
                <a:cs typeface="Meiryo UI"/>
              </a:rPr>
              <a:t>*</a:t>
            </a:r>
            <a:r>
              <a:rPr sz="700" dirty="0">
                <a:latin typeface="Calibri"/>
                <a:cs typeface="Calibri"/>
              </a:rPr>
              <a:t>*</a:t>
            </a:r>
            <a:r>
              <a:rPr sz="700" spc="-140" dirty="0">
                <a:latin typeface="ＭＳ ゴシック"/>
                <a:cs typeface="ＭＳ ゴシック"/>
              </a:rPr>
              <a:t>： </a:t>
            </a:r>
            <a:r>
              <a:rPr sz="700" dirty="0">
                <a:latin typeface="Calibri"/>
                <a:cs typeface="Calibri"/>
              </a:rPr>
              <a:t>World</a:t>
            </a:r>
            <a:r>
              <a:rPr sz="700" spc="7" dirty="0">
                <a:latin typeface="Calibri"/>
                <a:cs typeface="Calibri"/>
              </a:rPr>
              <a:t> </a:t>
            </a:r>
            <a:r>
              <a:rPr sz="700" dirty="0">
                <a:latin typeface="Calibri"/>
                <a:cs typeface="Calibri"/>
              </a:rPr>
              <a:t>Bank</a:t>
            </a:r>
            <a:r>
              <a:rPr sz="700" dirty="0">
                <a:latin typeface="ＭＳ ゴシック"/>
                <a:cs typeface="ＭＳ ゴシック"/>
              </a:rPr>
              <a:t>、</a:t>
            </a:r>
            <a:r>
              <a:rPr sz="700" dirty="0">
                <a:latin typeface="Calibri"/>
                <a:cs typeface="Calibri"/>
              </a:rPr>
              <a:t>“</a:t>
            </a:r>
            <a:r>
              <a:rPr sz="700" u="sng" dirty="0">
                <a:solidFill>
                  <a:srgbClr val="0462C1"/>
                </a:solidFill>
                <a:uFill>
                  <a:solidFill>
                    <a:srgbClr val="0462C1"/>
                  </a:solidFill>
                </a:uFill>
                <a:latin typeface="Calibri"/>
                <a:cs typeface="Calibri"/>
                <a:hlinkClick r:id="rId5"/>
              </a:rPr>
              <a:t>Final Report</a:t>
            </a:r>
            <a:r>
              <a:rPr sz="700" u="sng" spc="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DRUG-RESISTANT</a:t>
            </a:r>
            <a:r>
              <a:rPr sz="700" u="sng" spc="-2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INFECTIONS</a:t>
            </a:r>
            <a:r>
              <a:rPr sz="700" u="sng" spc="-33"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A threat</a:t>
            </a:r>
            <a:r>
              <a:rPr sz="700" u="sng" spc="7"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to</a:t>
            </a:r>
            <a:r>
              <a:rPr sz="700" u="sng" spc="-13"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our</a:t>
            </a:r>
            <a:r>
              <a:rPr sz="700" u="sng" spc="20" dirty="0">
                <a:solidFill>
                  <a:srgbClr val="0462C1"/>
                </a:solidFill>
                <a:uFill>
                  <a:solidFill>
                    <a:srgbClr val="0462C1"/>
                  </a:solidFill>
                </a:uFill>
                <a:latin typeface="Calibri"/>
                <a:cs typeface="Calibri"/>
                <a:hlinkClick r:id="rId5"/>
              </a:rPr>
              <a:t> </a:t>
            </a:r>
            <a:r>
              <a:rPr sz="700" u="sng" dirty="0">
                <a:solidFill>
                  <a:srgbClr val="0462C1"/>
                </a:solidFill>
                <a:uFill>
                  <a:solidFill>
                    <a:srgbClr val="0462C1"/>
                  </a:solidFill>
                </a:uFill>
                <a:latin typeface="Calibri"/>
                <a:cs typeface="Calibri"/>
                <a:hlinkClick r:id="rId5"/>
              </a:rPr>
              <a:t>economic </a:t>
            </a:r>
            <a:r>
              <a:rPr sz="700" u="sng" spc="-13" dirty="0">
                <a:solidFill>
                  <a:srgbClr val="0462C1"/>
                </a:solidFill>
                <a:uFill>
                  <a:solidFill>
                    <a:srgbClr val="0462C1"/>
                  </a:solidFill>
                </a:uFill>
                <a:latin typeface="Calibri"/>
                <a:cs typeface="Calibri"/>
                <a:hlinkClick r:id="rId5"/>
              </a:rPr>
              <a:t>future</a:t>
            </a:r>
            <a:r>
              <a:rPr sz="700" spc="-13" dirty="0">
                <a:latin typeface="Calibri"/>
                <a:cs typeface="Calibri"/>
              </a:rPr>
              <a:t>”</a:t>
            </a:r>
            <a:endParaRPr sz="700" dirty="0">
              <a:latin typeface="Calibri"/>
              <a:cs typeface="Calibri"/>
            </a:endParaRPr>
          </a:p>
        </p:txBody>
      </p:sp>
      <p:sp>
        <p:nvSpPr>
          <p:cNvPr id="8" name="object 4">
            <a:extLst>
              <a:ext uri="{FF2B5EF4-FFF2-40B4-BE49-F238E27FC236}">
                <a16:creationId xmlns:a16="http://schemas.microsoft.com/office/drawing/2014/main" id="{30FF00FE-53BB-4633-950E-EC1A9B2C8A0B}"/>
              </a:ext>
            </a:extLst>
          </p:cNvPr>
          <p:cNvSpPr txBox="1"/>
          <p:nvPr/>
        </p:nvSpPr>
        <p:spPr>
          <a:xfrm>
            <a:off x="8221962" y="5967792"/>
            <a:ext cx="3617581" cy="201764"/>
          </a:xfrm>
          <a:prstGeom prst="rect">
            <a:avLst/>
          </a:prstGeom>
        </p:spPr>
        <p:txBody>
          <a:bodyPr vert="horz" wrap="square" lIns="0" tIns="16933" rIns="0" bIns="0" rtlCol="0">
            <a:spAutoFit/>
          </a:bodyPr>
          <a:lstStyle/>
          <a:p>
            <a:pPr marL="469888" marR="6773" indent="-453802">
              <a:spcBef>
                <a:spcPts val="133"/>
              </a:spcBef>
            </a:pPr>
            <a:r>
              <a:rPr sz="1200" spc="-7" dirty="0">
                <a:latin typeface="Meiryo UI"/>
                <a:cs typeface="Meiryo UI"/>
              </a:rPr>
              <a:t>抗菌薬の</a:t>
            </a:r>
            <a:r>
              <a:rPr sz="1200" spc="-13" dirty="0">
                <a:latin typeface="Meiryo UI"/>
                <a:cs typeface="Meiryo UI"/>
              </a:rPr>
              <a:t>NPV（</a:t>
            </a:r>
            <a:r>
              <a:rPr sz="1200" dirty="0">
                <a:latin typeface="Meiryo UI"/>
                <a:cs typeface="Meiryo UI"/>
              </a:rPr>
              <a:t>正味現在価値</a:t>
            </a:r>
            <a:r>
              <a:rPr sz="1200" spc="-67" dirty="0">
                <a:latin typeface="Meiryo UI"/>
                <a:cs typeface="Meiryo UI"/>
              </a:rPr>
              <a:t>）</a:t>
            </a:r>
            <a:r>
              <a:rPr sz="1200" spc="-13" dirty="0">
                <a:latin typeface="Meiryo UI"/>
                <a:cs typeface="Meiryo UI"/>
              </a:rPr>
              <a:t>はマイナス</a:t>
            </a:r>
            <a:r>
              <a:rPr sz="1200" dirty="0">
                <a:latin typeface="Meiryo UI"/>
                <a:cs typeface="Meiryo UI"/>
              </a:rPr>
              <a:t>（赤字</a:t>
            </a:r>
            <a:r>
              <a:rPr sz="1200" spc="-67" dirty="0">
                <a:latin typeface="Meiryo UI"/>
                <a:cs typeface="Meiryo UI"/>
              </a:rPr>
              <a:t>）</a:t>
            </a:r>
            <a:endParaRPr sz="1200" dirty="0">
              <a:latin typeface="Meiryo UI"/>
              <a:cs typeface="Meiryo UI"/>
            </a:endParaRPr>
          </a:p>
        </p:txBody>
      </p:sp>
      <p:grpSp>
        <p:nvGrpSpPr>
          <p:cNvPr id="9" name="object 5">
            <a:extLst>
              <a:ext uri="{FF2B5EF4-FFF2-40B4-BE49-F238E27FC236}">
                <a16:creationId xmlns:a16="http://schemas.microsoft.com/office/drawing/2014/main" id="{B88EABC7-8A4C-46C3-8B0B-10AAABF4E0A9}"/>
              </a:ext>
            </a:extLst>
          </p:cNvPr>
          <p:cNvGrpSpPr/>
          <p:nvPr/>
        </p:nvGrpSpPr>
        <p:grpSpPr>
          <a:xfrm>
            <a:off x="3471778" y="5264002"/>
            <a:ext cx="4363720" cy="899160"/>
            <a:chOff x="1927860" y="1450847"/>
            <a:chExt cx="3272790" cy="674370"/>
          </a:xfrm>
        </p:grpSpPr>
        <p:sp>
          <p:nvSpPr>
            <p:cNvPr id="10" name="object 6">
              <a:extLst>
                <a:ext uri="{FF2B5EF4-FFF2-40B4-BE49-F238E27FC236}">
                  <a16:creationId xmlns:a16="http://schemas.microsoft.com/office/drawing/2014/main" id="{8EA2937E-D2E9-43D4-9CDE-0C6829748199}"/>
                </a:ext>
              </a:extLst>
            </p:cNvPr>
            <p:cNvSpPr/>
            <p:nvPr/>
          </p:nvSpPr>
          <p:spPr>
            <a:xfrm>
              <a:off x="2119884" y="1450847"/>
              <a:ext cx="281940" cy="596265"/>
            </a:xfrm>
            <a:custGeom>
              <a:avLst/>
              <a:gdLst/>
              <a:ahLst/>
              <a:cxnLst/>
              <a:rect l="l" t="t" r="r" b="b"/>
              <a:pathLst>
                <a:path w="281939" h="596264">
                  <a:moveTo>
                    <a:pt x="281940" y="0"/>
                  </a:moveTo>
                  <a:lnTo>
                    <a:pt x="0" y="0"/>
                  </a:lnTo>
                  <a:lnTo>
                    <a:pt x="0" y="595883"/>
                  </a:lnTo>
                  <a:lnTo>
                    <a:pt x="281940" y="595883"/>
                  </a:lnTo>
                  <a:lnTo>
                    <a:pt x="281940" y="0"/>
                  </a:lnTo>
                  <a:close/>
                </a:path>
              </a:pathLst>
            </a:custGeom>
            <a:solidFill>
              <a:srgbClr val="006FC0"/>
            </a:solidFill>
          </p:spPr>
          <p:txBody>
            <a:bodyPr wrap="square" lIns="0" tIns="0" rIns="0" bIns="0" rtlCol="0"/>
            <a:lstStyle/>
            <a:p>
              <a:endParaRPr sz="2400"/>
            </a:p>
          </p:txBody>
        </p:sp>
        <p:sp>
          <p:nvSpPr>
            <p:cNvPr id="11" name="object 7">
              <a:extLst>
                <a:ext uri="{FF2B5EF4-FFF2-40B4-BE49-F238E27FC236}">
                  <a16:creationId xmlns:a16="http://schemas.microsoft.com/office/drawing/2014/main" id="{DF5E66AB-360C-4CEF-AA3B-5D6F21B5BCA9}"/>
                </a:ext>
              </a:extLst>
            </p:cNvPr>
            <p:cNvSpPr/>
            <p:nvPr/>
          </p:nvSpPr>
          <p:spPr>
            <a:xfrm>
              <a:off x="2119884" y="2046731"/>
              <a:ext cx="281940" cy="32384"/>
            </a:xfrm>
            <a:custGeom>
              <a:avLst/>
              <a:gdLst/>
              <a:ahLst/>
              <a:cxnLst/>
              <a:rect l="l" t="t" r="r" b="b"/>
              <a:pathLst>
                <a:path w="281939" h="32385">
                  <a:moveTo>
                    <a:pt x="281940" y="0"/>
                  </a:moveTo>
                  <a:lnTo>
                    <a:pt x="0" y="0"/>
                  </a:lnTo>
                  <a:lnTo>
                    <a:pt x="0" y="32004"/>
                  </a:lnTo>
                  <a:lnTo>
                    <a:pt x="281940" y="32004"/>
                  </a:lnTo>
                  <a:lnTo>
                    <a:pt x="281940" y="0"/>
                  </a:lnTo>
                  <a:close/>
                </a:path>
              </a:pathLst>
            </a:custGeom>
            <a:solidFill>
              <a:srgbClr val="FF0000"/>
            </a:solidFill>
          </p:spPr>
          <p:txBody>
            <a:bodyPr wrap="square" lIns="0" tIns="0" rIns="0" bIns="0" rtlCol="0"/>
            <a:lstStyle/>
            <a:p>
              <a:endParaRPr sz="2400"/>
            </a:p>
          </p:txBody>
        </p:sp>
        <p:sp>
          <p:nvSpPr>
            <p:cNvPr id="12" name="object 8">
              <a:extLst>
                <a:ext uri="{FF2B5EF4-FFF2-40B4-BE49-F238E27FC236}">
                  <a16:creationId xmlns:a16="http://schemas.microsoft.com/office/drawing/2014/main" id="{DA8BBD6D-DE3A-45C8-BFC2-E4C284EFA956}"/>
                </a:ext>
              </a:extLst>
            </p:cNvPr>
            <p:cNvSpPr/>
            <p:nvPr/>
          </p:nvSpPr>
          <p:spPr>
            <a:xfrm>
              <a:off x="2119884" y="2046731"/>
              <a:ext cx="281940" cy="32384"/>
            </a:xfrm>
            <a:custGeom>
              <a:avLst/>
              <a:gdLst/>
              <a:ahLst/>
              <a:cxnLst/>
              <a:rect l="l" t="t" r="r" b="b"/>
              <a:pathLst>
                <a:path w="281939" h="32385">
                  <a:moveTo>
                    <a:pt x="0" y="32004"/>
                  </a:moveTo>
                  <a:lnTo>
                    <a:pt x="281940" y="32004"/>
                  </a:lnTo>
                  <a:lnTo>
                    <a:pt x="281940" y="0"/>
                  </a:lnTo>
                  <a:lnTo>
                    <a:pt x="0" y="0"/>
                  </a:lnTo>
                  <a:lnTo>
                    <a:pt x="0" y="32004"/>
                  </a:lnTo>
                  <a:close/>
                </a:path>
              </a:pathLst>
            </a:custGeom>
            <a:ln w="9144">
              <a:solidFill>
                <a:srgbClr val="FF0000"/>
              </a:solidFill>
            </a:ln>
          </p:spPr>
          <p:txBody>
            <a:bodyPr wrap="square" lIns="0" tIns="0" rIns="0" bIns="0" rtlCol="0"/>
            <a:lstStyle/>
            <a:p>
              <a:endParaRPr sz="2400"/>
            </a:p>
          </p:txBody>
        </p:sp>
        <p:sp>
          <p:nvSpPr>
            <p:cNvPr id="13" name="object 9">
              <a:extLst>
                <a:ext uri="{FF2B5EF4-FFF2-40B4-BE49-F238E27FC236}">
                  <a16:creationId xmlns:a16="http://schemas.microsoft.com/office/drawing/2014/main" id="{486E9454-11FC-4C2D-B656-A24CFB3B6890}"/>
                </a:ext>
              </a:extLst>
            </p:cNvPr>
            <p:cNvSpPr/>
            <p:nvPr/>
          </p:nvSpPr>
          <p:spPr>
            <a:xfrm>
              <a:off x="2584704" y="1684019"/>
              <a:ext cx="283845" cy="363220"/>
            </a:xfrm>
            <a:custGeom>
              <a:avLst/>
              <a:gdLst/>
              <a:ahLst/>
              <a:cxnLst/>
              <a:rect l="l" t="t" r="r" b="b"/>
              <a:pathLst>
                <a:path w="283844" h="363219">
                  <a:moveTo>
                    <a:pt x="283463" y="0"/>
                  </a:moveTo>
                  <a:lnTo>
                    <a:pt x="0" y="0"/>
                  </a:lnTo>
                  <a:lnTo>
                    <a:pt x="0" y="362711"/>
                  </a:lnTo>
                  <a:lnTo>
                    <a:pt x="283463" y="362711"/>
                  </a:lnTo>
                  <a:lnTo>
                    <a:pt x="283463" y="0"/>
                  </a:lnTo>
                  <a:close/>
                </a:path>
              </a:pathLst>
            </a:custGeom>
            <a:solidFill>
              <a:srgbClr val="006FC0"/>
            </a:solidFill>
          </p:spPr>
          <p:txBody>
            <a:bodyPr wrap="square" lIns="0" tIns="0" rIns="0" bIns="0" rtlCol="0"/>
            <a:lstStyle/>
            <a:p>
              <a:endParaRPr sz="2400"/>
            </a:p>
          </p:txBody>
        </p:sp>
        <p:sp>
          <p:nvSpPr>
            <p:cNvPr id="14" name="object 10">
              <a:extLst>
                <a:ext uri="{FF2B5EF4-FFF2-40B4-BE49-F238E27FC236}">
                  <a16:creationId xmlns:a16="http://schemas.microsoft.com/office/drawing/2014/main" id="{6B208039-9C86-43C4-99EA-7C2C679CC4DD}"/>
                </a:ext>
              </a:extLst>
            </p:cNvPr>
            <p:cNvSpPr/>
            <p:nvPr/>
          </p:nvSpPr>
          <p:spPr>
            <a:xfrm>
              <a:off x="2584704" y="2046731"/>
              <a:ext cx="283845" cy="73660"/>
            </a:xfrm>
            <a:custGeom>
              <a:avLst/>
              <a:gdLst/>
              <a:ahLst/>
              <a:cxnLst/>
              <a:rect l="l" t="t" r="r" b="b"/>
              <a:pathLst>
                <a:path w="283844" h="73660">
                  <a:moveTo>
                    <a:pt x="283463" y="0"/>
                  </a:moveTo>
                  <a:lnTo>
                    <a:pt x="0" y="0"/>
                  </a:lnTo>
                  <a:lnTo>
                    <a:pt x="0" y="73151"/>
                  </a:lnTo>
                  <a:lnTo>
                    <a:pt x="283463" y="73151"/>
                  </a:lnTo>
                  <a:lnTo>
                    <a:pt x="283463" y="0"/>
                  </a:lnTo>
                  <a:close/>
                </a:path>
              </a:pathLst>
            </a:custGeom>
            <a:solidFill>
              <a:srgbClr val="FF0000"/>
            </a:solidFill>
          </p:spPr>
          <p:txBody>
            <a:bodyPr wrap="square" lIns="0" tIns="0" rIns="0" bIns="0" rtlCol="0"/>
            <a:lstStyle/>
            <a:p>
              <a:endParaRPr sz="2400"/>
            </a:p>
          </p:txBody>
        </p:sp>
        <p:sp>
          <p:nvSpPr>
            <p:cNvPr id="15" name="object 11">
              <a:extLst>
                <a:ext uri="{FF2B5EF4-FFF2-40B4-BE49-F238E27FC236}">
                  <a16:creationId xmlns:a16="http://schemas.microsoft.com/office/drawing/2014/main" id="{9A23035E-4129-4E32-85D0-524D3847B17B}"/>
                </a:ext>
              </a:extLst>
            </p:cNvPr>
            <p:cNvSpPr/>
            <p:nvPr/>
          </p:nvSpPr>
          <p:spPr>
            <a:xfrm>
              <a:off x="2584704" y="2046731"/>
              <a:ext cx="283845" cy="73660"/>
            </a:xfrm>
            <a:custGeom>
              <a:avLst/>
              <a:gdLst/>
              <a:ahLst/>
              <a:cxnLst/>
              <a:rect l="l" t="t" r="r" b="b"/>
              <a:pathLst>
                <a:path w="283844" h="73660">
                  <a:moveTo>
                    <a:pt x="0" y="73151"/>
                  </a:moveTo>
                  <a:lnTo>
                    <a:pt x="283463" y="73151"/>
                  </a:lnTo>
                  <a:lnTo>
                    <a:pt x="283463" y="0"/>
                  </a:lnTo>
                  <a:lnTo>
                    <a:pt x="0" y="0"/>
                  </a:lnTo>
                  <a:lnTo>
                    <a:pt x="0" y="73151"/>
                  </a:lnTo>
                  <a:close/>
                </a:path>
              </a:pathLst>
            </a:custGeom>
            <a:ln w="9144">
              <a:solidFill>
                <a:srgbClr val="FF0000"/>
              </a:solidFill>
            </a:ln>
          </p:spPr>
          <p:txBody>
            <a:bodyPr wrap="square" lIns="0" tIns="0" rIns="0" bIns="0" rtlCol="0"/>
            <a:lstStyle/>
            <a:p>
              <a:endParaRPr sz="2400"/>
            </a:p>
          </p:txBody>
        </p:sp>
        <p:pic>
          <p:nvPicPr>
            <p:cNvPr id="16" name="object 12">
              <a:extLst>
                <a:ext uri="{FF2B5EF4-FFF2-40B4-BE49-F238E27FC236}">
                  <a16:creationId xmlns:a16="http://schemas.microsoft.com/office/drawing/2014/main" id="{4D28562F-DC63-4A4C-9CD0-9644FA318568}"/>
                </a:ext>
              </a:extLst>
            </p:cNvPr>
            <p:cNvPicPr/>
            <p:nvPr/>
          </p:nvPicPr>
          <p:blipFill>
            <a:blip r:embed="rId6" cstate="print"/>
            <a:stretch>
              <a:fillRect/>
            </a:stretch>
          </p:blipFill>
          <p:spPr>
            <a:xfrm>
              <a:off x="1927860" y="1542287"/>
              <a:ext cx="662177" cy="464057"/>
            </a:xfrm>
            <a:prstGeom prst="rect">
              <a:avLst/>
            </a:prstGeom>
          </p:spPr>
        </p:pic>
        <p:sp>
          <p:nvSpPr>
            <p:cNvPr id="17" name="object 13">
              <a:extLst>
                <a:ext uri="{FF2B5EF4-FFF2-40B4-BE49-F238E27FC236}">
                  <a16:creationId xmlns:a16="http://schemas.microsoft.com/office/drawing/2014/main" id="{1EFDA23B-D212-4CAF-BF79-6339A7F0202C}"/>
                </a:ext>
              </a:extLst>
            </p:cNvPr>
            <p:cNvSpPr/>
            <p:nvPr/>
          </p:nvSpPr>
          <p:spPr>
            <a:xfrm>
              <a:off x="3051048" y="1792223"/>
              <a:ext cx="281940" cy="254635"/>
            </a:xfrm>
            <a:custGeom>
              <a:avLst/>
              <a:gdLst/>
              <a:ahLst/>
              <a:cxnLst/>
              <a:rect l="l" t="t" r="r" b="b"/>
              <a:pathLst>
                <a:path w="281939" h="254635">
                  <a:moveTo>
                    <a:pt x="281939" y="0"/>
                  </a:moveTo>
                  <a:lnTo>
                    <a:pt x="0" y="0"/>
                  </a:lnTo>
                  <a:lnTo>
                    <a:pt x="0" y="254507"/>
                  </a:lnTo>
                  <a:lnTo>
                    <a:pt x="281939" y="254507"/>
                  </a:lnTo>
                  <a:lnTo>
                    <a:pt x="281939" y="0"/>
                  </a:lnTo>
                  <a:close/>
                </a:path>
              </a:pathLst>
            </a:custGeom>
            <a:solidFill>
              <a:srgbClr val="006FC0"/>
            </a:solidFill>
          </p:spPr>
          <p:txBody>
            <a:bodyPr wrap="square" lIns="0" tIns="0" rIns="0" bIns="0" rtlCol="0"/>
            <a:lstStyle/>
            <a:p>
              <a:endParaRPr sz="2400"/>
            </a:p>
          </p:txBody>
        </p:sp>
        <p:sp>
          <p:nvSpPr>
            <p:cNvPr id="18" name="object 14">
              <a:extLst>
                <a:ext uri="{FF2B5EF4-FFF2-40B4-BE49-F238E27FC236}">
                  <a16:creationId xmlns:a16="http://schemas.microsoft.com/office/drawing/2014/main" id="{F9BFC2E9-0178-4B4E-8A26-A0ADEAB3E971}"/>
                </a:ext>
              </a:extLst>
            </p:cNvPr>
            <p:cNvSpPr/>
            <p:nvPr/>
          </p:nvSpPr>
          <p:spPr>
            <a:xfrm>
              <a:off x="3051048" y="2046731"/>
              <a:ext cx="281940" cy="32384"/>
            </a:xfrm>
            <a:custGeom>
              <a:avLst/>
              <a:gdLst/>
              <a:ahLst/>
              <a:cxnLst/>
              <a:rect l="l" t="t" r="r" b="b"/>
              <a:pathLst>
                <a:path w="281939" h="32385">
                  <a:moveTo>
                    <a:pt x="281939" y="0"/>
                  </a:moveTo>
                  <a:lnTo>
                    <a:pt x="0" y="0"/>
                  </a:lnTo>
                  <a:lnTo>
                    <a:pt x="0" y="32004"/>
                  </a:lnTo>
                  <a:lnTo>
                    <a:pt x="281939" y="32004"/>
                  </a:lnTo>
                  <a:lnTo>
                    <a:pt x="281939" y="0"/>
                  </a:lnTo>
                  <a:close/>
                </a:path>
              </a:pathLst>
            </a:custGeom>
            <a:solidFill>
              <a:srgbClr val="FF0000"/>
            </a:solidFill>
          </p:spPr>
          <p:txBody>
            <a:bodyPr wrap="square" lIns="0" tIns="0" rIns="0" bIns="0" rtlCol="0"/>
            <a:lstStyle/>
            <a:p>
              <a:endParaRPr sz="2400"/>
            </a:p>
          </p:txBody>
        </p:sp>
        <p:sp>
          <p:nvSpPr>
            <p:cNvPr id="19" name="object 15">
              <a:extLst>
                <a:ext uri="{FF2B5EF4-FFF2-40B4-BE49-F238E27FC236}">
                  <a16:creationId xmlns:a16="http://schemas.microsoft.com/office/drawing/2014/main" id="{58C2B42D-A5B2-4C2F-AF8E-996E784EE764}"/>
                </a:ext>
              </a:extLst>
            </p:cNvPr>
            <p:cNvSpPr/>
            <p:nvPr/>
          </p:nvSpPr>
          <p:spPr>
            <a:xfrm>
              <a:off x="3051048" y="2046731"/>
              <a:ext cx="281940" cy="32384"/>
            </a:xfrm>
            <a:custGeom>
              <a:avLst/>
              <a:gdLst/>
              <a:ahLst/>
              <a:cxnLst/>
              <a:rect l="l" t="t" r="r" b="b"/>
              <a:pathLst>
                <a:path w="281939" h="32385">
                  <a:moveTo>
                    <a:pt x="0" y="32004"/>
                  </a:moveTo>
                  <a:lnTo>
                    <a:pt x="281939" y="32004"/>
                  </a:lnTo>
                  <a:lnTo>
                    <a:pt x="281939" y="0"/>
                  </a:lnTo>
                  <a:lnTo>
                    <a:pt x="0" y="0"/>
                  </a:lnTo>
                  <a:lnTo>
                    <a:pt x="0" y="32004"/>
                  </a:lnTo>
                  <a:close/>
                </a:path>
              </a:pathLst>
            </a:custGeom>
            <a:ln w="9144">
              <a:solidFill>
                <a:srgbClr val="FF0000"/>
              </a:solidFill>
            </a:ln>
          </p:spPr>
          <p:txBody>
            <a:bodyPr wrap="square" lIns="0" tIns="0" rIns="0" bIns="0" rtlCol="0"/>
            <a:lstStyle/>
            <a:p>
              <a:endParaRPr sz="2400"/>
            </a:p>
          </p:txBody>
        </p:sp>
        <p:sp>
          <p:nvSpPr>
            <p:cNvPr id="20" name="object 16">
              <a:extLst>
                <a:ext uri="{FF2B5EF4-FFF2-40B4-BE49-F238E27FC236}">
                  <a16:creationId xmlns:a16="http://schemas.microsoft.com/office/drawing/2014/main" id="{C8A0A4EC-24A7-4C16-AF40-52A76DB0C743}"/>
                </a:ext>
              </a:extLst>
            </p:cNvPr>
            <p:cNvSpPr/>
            <p:nvPr/>
          </p:nvSpPr>
          <p:spPr>
            <a:xfrm>
              <a:off x="3517392" y="1813559"/>
              <a:ext cx="281940" cy="233679"/>
            </a:xfrm>
            <a:custGeom>
              <a:avLst/>
              <a:gdLst/>
              <a:ahLst/>
              <a:cxnLst/>
              <a:rect l="l" t="t" r="r" b="b"/>
              <a:pathLst>
                <a:path w="281939" h="233680">
                  <a:moveTo>
                    <a:pt x="281940" y="0"/>
                  </a:moveTo>
                  <a:lnTo>
                    <a:pt x="0" y="0"/>
                  </a:lnTo>
                  <a:lnTo>
                    <a:pt x="0" y="233171"/>
                  </a:lnTo>
                  <a:lnTo>
                    <a:pt x="281940" y="233171"/>
                  </a:lnTo>
                  <a:lnTo>
                    <a:pt x="281940" y="0"/>
                  </a:lnTo>
                  <a:close/>
                </a:path>
              </a:pathLst>
            </a:custGeom>
            <a:solidFill>
              <a:srgbClr val="006FC0"/>
            </a:solidFill>
          </p:spPr>
          <p:txBody>
            <a:bodyPr wrap="square" lIns="0" tIns="0" rIns="0" bIns="0" rtlCol="0"/>
            <a:lstStyle/>
            <a:p>
              <a:endParaRPr sz="2400"/>
            </a:p>
          </p:txBody>
        </p:sp>
        <p:sp>
          <p:nvSpPr>
            <p:cNvPr id="21" name="object 17">
              <a:extLst>
                <a:ext uri="{FF2B5EF4-FFF2-40B4-BE49-F238E27FC236}">
                  <a16:creationId xmlns:a16="http://schemas.microsoft.com/office/drawing/2014/main" id="{5423771F-3D28-4598-9DA4-2959906A2B23}"/>
                </a:ext>
              </a:extLst>
            </p:cNvPr>
            <p:cNvSpPr/>
            <p:nvPr/>
          </p:nvSpPr>
          <p:spPr>
            <a:xfrm>
              <a:off x="3517392" y="2046731"/>
              <a:ext cx="281940" cy="60960"/>
            </a:xfrm>
            <a:custGeom>
              <a:avLst/>
              <a:gdLst/>
              <a:ahLst/>
              <a:cxnLst/>
              <a:rect l="l" t="t" r="r" b="b"/>
              <a:pathLst>
                <a:path w="281939" h="60960">
                  <a:moveTo>
                    <a:pt x="281940" y="0"/>
                  </a:moveTo>
                  <a:lnTo>
                    <a:pt x="0" y="0"/>
                  </a:lnTo>
                  <a:lnTo>
                    <a:pt x="0" y="60960"/>
                  </a:lnTo>
                  <a:lnTo>
                    <a:pt x="281940" y="60960"/>
                  </a:lnTo>
                  <a:lnTo>
                    <a:pt x="281940" y="0"/>
                  </a:lnTo>
                  <a:close/>
                </a:path>
              </a:pathLst>
            </a:custGeom>
            <a:solidFill>
              <a:srgbClr val="FF0000"/>
            </a:solidFill>
          </p:spPr>
          <p:txBody>
            <a:bodyPr wrap="square" lIns="0" tIns="0" rIns="0" bIns="0" rtlCol="0"/>
            <a:lstStyle/>
            <a:p>
              <a:endParaRPr sz="2400"/>
            </a:p>
          </p:txBody>
        </p:sp>
        <p:sp>
          <p:nvSpPr>
            <p:cNvPr id="22" name="object 18">
              <a:extLst>
                <a:ext uri="{FF2B5EF4-FFF2-40B4-BE49-F238E27FC236}">
                  <a16:creationId xmlns:a16="http://schemas.microsoft.com/office/drawing/2014/main" id="{30772012-45F7-43CE-AEB4-D3CA9DB305B7}"/>
                </a:ext>
              </a:extLst>
            </p:cNvPr>
            <p:cNvSpPr/>
            <p:nvPr/>
          </p:nvSpPr>
          <p:spPr>
            <a:xfrm>
              <a:off x="3517392" y="2046731"/>
              <a:ext cx="281940" cy="60960"/>
            </a:xfrm>
            <a:custGeom>
              <a:avLst/>
              <a:gdLst/>
              <a:ahLst/>
              <a:cxnLst/>
              <a:rect l="l" t="t" r="r" b="b"/>
              <a:pathLst>
                <a:path w="281939" h="60960">
                  <a:moveTo>
                    <a:pt x="0" y="60960"/>
                  </a:moveTo>
                  <a:lnTo>
                    <a:pt x="281940" y="60960"/>
                  </a:lnTo>
                  <a:lnTo>
                    <a:pt x="281940" y="0"/>
                  </a:lnTo>
                  <a:lnTo>
                    <a:pt x="0" y="0"/>
                  </a:lnTo>
                  <a:lnTo>
                    <a:pt x="0" y="60960"/>
                  </a:lnTo>
                  <a:close/>
                </a:path>
              </a:pathLst>
            </a:custGeom>
            <a:ln w="9143">
              <a:solidFill>
                <a:srgbClr val="FF0000"/>
              </a:solidFill>
            </a:ln>
          </p:spPr>
          <p:txBody>
            <a:bodyPr wrap="square" lIns="0" tIns="0" rIns="0" bIns="0" rtlCol="0"/>
            <a:lstStyle/>
            <a:p>
              <a:endParaRPr sz="2400"/>
            </a:p>
          </p:txBody>
        </p:sp>
        <p:sp>
          <p:nvSpPr>
            <p:cNvPr id="23" name="object 19">
              <a:extLst>
                <a:ext uri="{FF2B5EF4-FFF2-40B4-BE49-F238E27FC236}">
                  <a16:creationId xmlns:a16="http://schemas.microsoft.com/office/drawing/2014/main" id="{90C5A647-0AE3-448B-A006-5182425B01A8}"/>
                </a:ext>
              </a:extLst>
            </p:cNvPr>
            <p:cNvSpPr/>
            <p:nvPr/>
          </p:nvSpPr>
          <p:spPr>
            <a:xfrm>
              <a:off x="3982211" y="1842515"/>
              <a:ext cx="281940" cy="204470"/>
            </a:xfrm>
            <a:custGeom>
              <a:avLst/>
              <a:gdLst/>
              <a:ahLst/>
              <a:cxnLst/>
              <a:rect l="l" t="t" r="r" b="b"/>
              <a:pathLst>
                <a:path w="281939" h="204469">
                  <a:moveTo>
                    <a:pt x="281939" y="0"/>
                  </a:moveTo>
                  <a:lnTo>
                    <a:pt x="0" y="0"/>
                  </a:lnTo>
                  <a:lnTo>
                    <a:pt x="0" y="204216"/>
                  </a:lnTo>
                  <a:lnTo>
                    <a:pt x="281939" y="204216"/>
                  </a:lnTo>
                  <a:lnTo>
                    <a:pt x="281939" y="0"/>
                  </a:lnTo>
                  <a:close/>
                </a:path>
              </a:pathLst>
            </a:custGeom>
            <a:solidFill>
              <a:srgbClr val="006FC0"/>
            </a:solidFill>
          </p:spPr>
          <p:txBody>
            <a:bodyPr wrap="square" lIns="0" tIns="0" rIns="0" bIns="0" rtlCol="0"/>
            <a:lstStyle/>
            <a:p>
              <a:endParaRPr sz="2400"/>
            </a:p>
          </p:txBody>
        </p:sp>
        <p:sp>
          <p:nvSpPr>
            <p:cNvPr id="24" name="object 20">
              <a:extLst>
                <a:ext uri="{FF2B5EF4-FFF2-40B4-BE49-F238E27FC236}">
                  <a16:creationId xmlns:a16="http://schemas.microsoft.com/office/drawing/2014/main" id="{59683156-00BB-4B48-AF58-7AB0F139C694}"/>
                </a:ext>
              </a:extLst>
            </p:cNvPr>
            <p:cNvSpPr/>
            <p:nvPr/>
          </p:nvSpPr>
          <p:spPr>
            <a:xfrm>
              <a:off x="3982211" y="2046731"/>
              <a:ext cx="281940" cy="36830"/>
            </a:xfrm>
            <a:custGeom>
              <a:avLst/>
              <a:gdLst/>
              <a:ahLst/>
              <a:cxnLst/>
              <a:rect l="l" t="t" r="r" b="b"/>
              <a:pathLst>
                <a:path w="281939" h="36830">
                  <a:moveTo>
                    <a:pt x="281939" y="0"/>
                  </a:moveTo>
                  <a:lnTo>
                    <a:pt x="0" y="0"/>
                  </a:lnTo>
                  <a:lnTo>
                    <a:pt x="0" y="36575"/>
                  </a:lnTo>
                  <a:lnTo>
                    <a:pt x="281939" y="36575"/>
                  </a:lnTo>
                  <a:lnTo>
                    <a:pt x="281939" y="0"/>
                  </a:lnTo>
                  <a:close/>
                </a:path>
              </a:pathLst>
            </a:custGeom>
            <a:solidFill>
              <a:srgbClr val="FF0000"/>
            </a:solidFill>
          </p:spPr>
          <p:txBody>
            <a:bodyPr wrap="square" lIns="0" tIns="0" rIns="0" bIns="0" rtlCol="0"/>
            <a:lstStyle/>
            <a:p>
              <a:endParaRPr sz="2400"/>
            </a:p>
          </p:txBody>
        </p:sp>
        <p:sp>
          <p:nvSpPr>
            <p:cNvPr id="25" name="object 21">
              <a:extLst>
                <a:ext uri="{FF2B5EF4-FFF2-40B4-BE49-F238E27FC236}">
                  <a16:creationId xmlns:a16="http://schemas.microsoft.com/office/drawing/2014/main" id="{AA455C0E-DFF1-4933-88F8-0153895765D5}"/>
                </a:ext>
              </a:extLst>
            </p:cNvPr>
            <p:cNvSpPr/>
            <p:nvPr/>
          </p:nvSpPr>
          <p:spPr>
            <a:xfrm>
              <a:off x="3982211" y="2046731"/>
              <a:ext cx="281940" cy="36830"/>
            </a:xfrm>
            <a:custGeom>
              <a:avLst/>
              <a:gdLst/>
              <a:ahLst/>
              <a:cxnLst/>
              <a:rect l="l" t="t" r="r" b="b"/>
              <a:pathLst>
                <a:path w="281939" h="36830">
                  <a:moveTo>
                    <a:pt x="0" y="36575"/>
                  </a:moveTo>
                  <a:lnTo>
                    <a:pt x="281939" y="36575"/>
                  </a:lnTo>
                  <a:lnTo>
                    <a:pt x="281939" y="0"/>
                  </a:lnTo>
                  <a:lnTo>
                    <a:pt x="0" y="0"/>
                  </a:lnTo>
                  <a:lnTo>
                    <a:pt x="0" y="36575"/>
                  </a:lnTo>
                  <a:close/>
                </a:path>
              </a:pathLst>
            </a:custGeom>
            <a:ln w="9144">
              <a:solidFill>
                <a:srgbClr val="FF0000"/>
              </a:solidFill>
            </a:ln>
          </p:spPr>
          <p:txBody>
            <a:bodyPr wrap="square" lIns="0" tIns="0" rIns="0" bIns="0" rtlCol="0"/>
            <a:lstStyle/>
            <a:p>
              <a:endParaRPr sz="2400"/>
            </a:p>
          </p:txBody>
        </p:sp>
        <p:sp>
          <p:nvSpPr>
            <p:cNvPr id="26" name="object 22">
              <a:extLst>
                <a:ext uri="{FF2B5EF4-FFF2-40B4-BE49-F238E27FC236}">
                  <a16:creationId xmlns:a16="http://schemas.microsoft.com/office/drawing/2014/main" id="{FC95C854-4219-463A-B3E5-471CEB372A4F}"/>
                </a:ext>
              </a:extLst>
            </p:cNvPr>
            <p:cNvSpPr/>
            <p:nvPr/>
          </p:nvSpPr>
          <p:spPr>
            <a:xfrm>
              <a:off x="4448555" y="2036063"/>
              <a:ext cx="281940" cy="10795"/>
            </a:xfrm>
            <a:custGeom>
              <a:avLst/>
              <a:gdLst/>
              <a:ahLst/>
              <a:cxnLst/>
              <a:rect l="l" t="t" r="r" b="b"/>
              <a:pathLst>
                <a:path w="281939" h="10794">
                  <a:moveTo>
                    <a:pt x="281940" y="0"/>
                  </a:moveTo>
                  <a:lnTo>
                    <a:pt x="0" y="0"/>
                  </a:lnTo>
                  <a:lnTo>
                    <a:pt x="0" y="10668"/>
                  </a:lnTo>
                  <a:lnTo>
                    <a:pt x="281940" y="10668"/>
                  </a:lnTo>
                  <a:lnTo>
                    <a:pt x="281940" y="0"/>
                  </a:lnTo>
                  <a:close/>
                </a:path>
              </a:pathLst>
            </a:custGeom>
            <a:solidFill>
              <a:srgbClr val="006FC0"/>
            </a:solidFill>
          </p:spPr>
          <p:txBody>
            <a:bodyPr wrap="square" lIns="0" tIns="0" rIns="0" bIns="0" rtlCol="0"/>
            <a:lstStyle/>
            <a:p>
              <a:endParaRPr sz="2400"/>
            </a:p>
          </p:txBody>
        </p:sp>
        <p:sp>
          <p:nvSpPr>
            <p:cNvPr id="27" name="object 23">
              <a:extLst>
                <a:ext uri="{FF2B5EF4-FFF2-40B4-BE49-F238E27FC236}">
                  <a16:creationId xmlns:a16="http://schemas.microsoft.com/office/drawing/2014/main" id="{3EEF2BCA-8211-4BA8-A808-4E2093FF3B9C}"/>
                </a:ext>
              </a:extLst>
            </p:cNvPr>
            <p:cNvSpPr/>
            <p:nvPr/>
          </p:nvSpPr>
          <p:spPr>
            <a:xfrm>
              <a:off x="4448555" y="2046731"/>
              <a:ext cx="281940" cy="36830"/>
            </a:xfrm>
            <a:custGeom>
              <a:avLst/>
              <a:gdLst/>
              <a:ahLst/>
              <a:cxnLst/>
              <a:rect l="l" t="t" r="r" b="b"/>
              <a:pathLst>
                <a:path w="281939" h="36830">
                  <a:moveTo>
                    <a:pt x="281940" y="0"/>
                  </a:moveTo>
                  <a:lnTo>
                    <a:pt x="0" y="0"/>
                  </a:lnTo>
                  <a:lnTo>
                    <a:pt x="0" y="36575"/>
                  </a:lnTo>
                  <a:lnTo>
                    <a:pt x="281940" y="36575"/>
                  </a:lnTo>
                  <a:lnTo>
                    <a:pt x="281940" y="0"/>
                  </a:lnTo>
                  <a:close/>
                </a:path>
              </a:pathLst>
            </a:custGeom>
            <a:solidFill>
              <a:srgbClr val="FF0000"/>
            </a:solidFill>
          </p:spPr>
          <p:txBody>
            <a:bodyPr wrap="square" lIns="0" tIns="0" rIns="0" bIns="0" rtlCol="0"/>
            <a:lstStyle/>
            <a:p>
              <a:endParaRPr sz="2400"/>
            </a:p>
          </p:txBody>
        </p:sp>
        <p:sp>
          <p:nvSpPr>
            <p:cNvPr id="28" name="object 24">
              <a:extLst>
                <a:ext uri="{FF2B5EF4-FFF2-40B4-BE49-F238E27FC236}">
                  <a16:creationId xmlns:a16="http://schemas.microsoft.com/office/drawing/2014/main" id="{F5E817B2-DA3B-4A89-B327-8D7F0D183243}"/>
                </a:ext>
              </a:extLst>
            </p:cNvPr>
            <p:cNvSpPr/>
            <p:nvPr/>
          </p:nvSpPr>
          <p:spPr>
            <a:xfrm>
              <a:off x="4448555" y="2046731"/>
              <a:ext cx="281940" cy="36830"/>
            </a:xfrm>
            <a:custGeom>
              <a:avLst/>
              <a:gdLst/>
              <a:ahLst/>
              <a:cxnLst/>
              <a:rect l="l" t="t" r="r" b="b"/>
              <a:pathLst>
                <a:path w="281939" h="36830">
                  <a:moveTo>
                    <a:pt x="0" y="36575"/>
                  </a:moveTo>
                  <a:lnTo>
                    <a:pt x="281940" y="36575"/>
                  </a:lnTo>
                  <a:lnTo>
                    <a:pt x="281940" y="0"/>
                  </a:lnTo>
                  <a:lnTo>
                    <a:pt x="0" y="0"/>
                  </a:lnTo>
                  <a:lnTo>
                    <a:pt x="0" y="36575"/>
                  </a:lnTo>
                  <a:close/>
                </a:path>
              </a:pathLst>
            </a:custGeom>
            <a:ln w="9143">
              <a:solidFill>
                <a:srgbClr val="FF0000"/>
              </a:solidFill>
            </a:ln>
          </p:spPr>
          <p:txBody>
            <a:bodyPr wrap="square" lIns="0" tIns="0" rIns="0" bIns="0" rtlCol="0"/>
            <a:lstStyle/>
            <a:p>
              <a:endParaRPr sz="2400"/>
            </a:p>
          </p:txBody>
        </p:sp>
        <p:sp>
          <p:nvSpPr>
            <p:cNvPr id="29" name="object 25">
              <a:extLst>
                <a:ext uri="{FF2B5EF4-FFF2-40B4-BE49-F238E27FC236}">
                  <a16:creationId xmlns:a16="http://schemas.microsoft.com/office/drawing/2014/main" id="{E60613DC-74F7-4A26-AAC8-636557AF66A4}"/>
                </a:ext>
              </a:extLst>
            </p:cNvPr>
            <p:cNvSpPr/>
            <p:nvPr/>
          </p:nvSpPr>
          <p:spPr>
            <a:xfrm>
              <a:off x="4913376" y="2046731"/>
              <a:ext cx="281940" cy="7620"/>
            </a:xfrm>
            <a:custGeom>
              <a:avLst/>
              <a:gdLst/>
              <a:ahLst/>
              <a:cxnLst/>
              <a:rect l="l" t="t" r="r" b="b"/>
              <a:pathLst>
                <a:path w="281939" h="7619">
                  <a:moveTo>
                    <a:pt x="281939" y="0"/>
                  </a:moveTo>
                  <a:lnTo>
                    <a:pt x="0" y="0"/>
                  </a:lnTo>
                  <a:lnTo>
                    <a:pt x="0" y="7619"/>
                  </a:lnTo>
                  <a:lnTo>
                    <a:pt x="281939" y="7619"/>
                  </a:lnTo>
                  <a:lnTo>
                    <a:pt x="281939" y="0"/>
                  </a:lnTo>
                  <a:close/>
                </a:path>
              </a:pathLst>
            </a:custGeom>
            <a:solidFill>
              <a:srgbClr val="006FC0"/>
            </a:solidFill>
          </p:spPr>
          <p:txBody>
            <a:bodyPr wrap="square" lIns="0" tIns="0" rIns="0" bIns="0" rtlCol="0"/>
            <a:lstStyle/>
            <a:p>
              <a:endParaRPr sz="2400"/>
            </a:p>
          </p:txBody>
        </p:sp>
        <p:sp>
          <p:nvSpPr>
            <p:cNvPr id="30" name="object 26">
              <a:extLst>
                <a:ext uri="{FF2B5EF4-FFF2-40B4-BE49-F238E27FC236}">
                  <a16:creationId xmlns:a16="http://schemas.microsoft.com/office/drawing/2014/main" id="{B8A17EB9-6427-42C1-A0D3-88CDEF40FFB5}"/>
                </a:ext>
              </a:extLst>
            </p:cNvPr>
            <p:cNvSpPr/>
            <p:nvPr/>
          </p:nvSpPr>
          <p:spPr>
            <a:xfrm>
              <a:off x="4913376" y="2054351"/>
              <a:ext cx="281940" cy="35560"/>
            </a:xfrm>
            <a:custGeom>
              <a:avLst/>
              <a:gdLst/>
              <a:ahLst/>
              <a:cxnLst/>
              <a:rect l="l" t="t" r="r" b="b"/>
              <a:pathLst>
                <a:path w="281939" h="35560">
                  <a:moveTo>
                    <a:pt x="281939" y="0"/>
                  </a:moveTo>
                  <a:lnTo>
                    <a:pt x="0" y="0"/>
                  </a:lnTo>
                  <a:lnTo>
                    <a:pt x="0" y="35052"/>
                  </a:lnTo>
                  <a:lnTo>
                    <a:pt x="281939" y="35052"/>
                  </a:lnTo>
                  <a:lnTo>
                    <a:pt x="281939" y="0"/>
                  </a:lnTo>
                  <a:close/>
                </a:path>
              </a:pathLst>
            </a:custGeom>
            <a:solidFill>
              <a:srgbClr val="FF0000"/>
            </a:solidFill>
          </p:spPr>
          <p:txBody>
            <a:bodyPr wrap="square" lIns="0" tIns="0" rIns="0" bIns="0" rtlCol="0"/>
            <a:lstStyle/>
            <a:p>
              <a:endParaRPr sz="2400"/>
            </a:p>
          </p:txBody>
        </p:sp>
        <p:sp>
          <p:nvSpPr>
            <p:cNvPr id="31" name="object 27">
              <a:extLst>
                <a:ext uri="{FF2B5EF4-FFF2-40B4-BE49-F238E27FC236}">
                  <a16:creationId xmlns:a16="http://schemas.microsoft.com/office/drawing/2014/main" id="{99953527-4836-495D-9009-9BFBFC74B95E}"/>
                </a:ext>
              </a:extLst>
            </p:cNvPr>
            <p:cNvSpPr/>
            <p:nvPr/>
          </p:nvSpPr>
          <p:spPr>
            <a:xfrm>
              <a:off x="4913376" y="2054351"/>
              <a:ext cx="281940" cy="35560"/>
            </a:xfrm>
            <a:custGeom>
              <a:avLst/>
              <a:gdLst/>
              <a:ahLst/>
              <a:cxnLst/>
              <a:rect l="l" t="t" r="r" b="b"/>
              <a:pathLst>
                <a:path w="281939" h="35560">
                  <a:moveTo>
                    <a:pt x="0" y="35052"/>
                  </a:moveTo>
                  <a:lnTo>
                    <a:pt x="281939" y="35052"/>
                  </a:lnTo>
                  <a:lnTo>
                    <a:pt x="281939" y="0"/>
                  </a:lnTo>
                  <a:lnTo>
                    <a:pt x="0" y="0"/>
                  </a:lnTo>
                  <a:lnTo>
                    <a:pt x="0" y="35052"/>
                  </a:lnTo>
                  <a:close/>
                </a:path>
              </a:pathLst>
            </a:custGeom>
            <a:ln w="9144">
              <a:solidFill>
                <a:srgbClr val="FF0000"/>
              </a:solidFill>
            </a:ln>
          </p:spPr>
          <p:txBody>
            <a:bodyPr wrap="square" lIns="0" tIns="0" rIns="0" bIns="0" rtlCol="0"/>
            <a:lstStyle/>
            <a:p>
              <a:endParaRPr sz="2400"/>
            </a:p>
          </p:txBody>
        </p:sp>
      </p:grpSp>
      <p:sp>
        <p:nvSpPr>
          <p:cNvPr id="32" name="object 28">
            <a:extLst>
              <a:ext uri="{FF2B5EF4-FFF2-40B4-BE49-F238E27FC236}">
                <a16:creationId xmlns:a16="http://schemas.microsoft.com/office/drawing/2014/main" id="{941873FE-E54A-4155-B88B-F491B442C9A9}"/>
              </a:ext>
            </a:extLst>
          </p:cNvPr>
          <p:cNvSpPr txBox="1"/>
          <p:nvPr/>
        </p:nvSpPr>
        <p:spPr>
          <a:xfrm>
            <a:off x="3659229" y="5487624"/>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8200</a:t>
            </a:r>
            <a:endParaRPr sz="1867" dirty="0">
              <a:latin typeface="Calibri"/>
              <a:cs typeface="Calibri"/>
            </a:endParaRPr>
          </a:p>
        </p:txBody>
      </p:sp>
      <p:pic>
        <p:nvPicPr>
          <p:cNvPr id="33" name="object 29">
            <a:extLst>
              <a:ext uri="{FF2B5EF4-FFF2-40B4-BE49-F238E27FC236}">
                <a16:creationId xmlns:a16="http://schemas.microsoft.com/office/drawing/2014/main" id="{548E9897-50EB-441E-81F0-05FB86256663}"/>
              </a:ext>
            </a:extLst>
          </p:cNvPr>
          <p:cNvPicPr/>
          <p:nvPr/>
        </p:nvPicPr>
        <p:blipFill>
          <a:blip r:embed="rId7" cstate="print"/>
          <a:stretch>
            <a:fillRect/>
          </a:stretch>
        </p:blipFill>
        <p:spPr>
          <a:xfrm>
            <a:off x="4093570" y="5540372"/>
            <a:ext cx="882904" cy="620759"/>
          </a:xfrm>
          <a:prstGeom prst="rect">
            <a:avLst/>
          </a:prstGeom>
        </p:spPr>
      </p:pic>
      <p:sp>
        <p:nvSpPr>
          <p:cNvPr id="34" name="object 30">
            <a:extLst>
              <a:ext uri="{FF2B5EF4-FFF2-40B4-BE49-F238E27FC236}">
                <a16:creationId xmlns:a16="http://schemas.microsoft.com/office/drawing/2014/main" id="{8F4E2756-78C5-48B7-AAC6-ACAD98789F94}"/>
              </a:ext>
            </a:extLst>
          </p:cNvPr>
          <p:cNvSpPr txBox="1"/>
          <p:nvPr/>
        </p:nvSpPr>
        <p:spPr>
          <a:xfrm>
            <a:off x="4280175" y="5643308"/>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5000</a:t>
            </a:r>
            <a:endParaRPr sz="1867">
              <a:latin typeface="Calibri"/>
              <a:cs typeface="Calibri"/>
            </a:endParaRPr>
          </a:p>
        </p:txBody>
      </p:sp>
      <p:pic>
        <p:nvPicPr>
          <p:cNvPr id="35" name="object 31">
            <a:extLst>
              <a:ext uri="{FF2B5EF4-FFF2-40B4-BE49-F238E27FC236}">
                <a16:creationId xmlns:a16="http://schemas.microsoft.com/office/drawing/2014/main" id="{D198DC42-8BAE-4F8B-88AD-7AB1E0EE243C}"/>
              </a:ext>
            </a:extLst>
          </p:cNvPr>
          <p:cNvPicPr/>
          <p:nvPr/>
        </p:nvPicPr>
        <p:blipFill>
          <a:blip r:embed="rId8" cstate="print"/>
          <a:stretch>
            <a:fillRect/>
          </a:stretch>
        </p:blipFill>
        <p:spPr>
          <a:xfrm>
            <a:off x="4713329" y="5613508"/>
            <a:ext cx="882903" cy="618743"/>
          </a:xfrm>
          <a:prstGeom prst="rect">
            <a:avLst/>
          </a:prstGeom>
        </p:spPr>
      </p:pic>
      <p:sp>
        <p:nvSpPr>
          <p:cNvPr id="36" name="object 32">
            <a:extLst>
              <a:ext uri="{FF2B5EF4-FFF2-40B4-BE49-F238E27FC236}">
                <a16:creationId xmlns:a16="http://schemas.microsoft.com/office/drawing/2014/main" id="{5CCD889A-D47F-42D4-9796-E1332DC5564C}"/>
              </a:ext>
            </a:extLst>
          </p:cNvPr>
          <p:cNvSpPr txBox="1"/>
          <p:nvPr/>
        </p:nvSpPr>
        <p:spPr>
          <a:xfrm>
            <a:off x="4901291" y="5715208"/>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3500</a:t>
            </a:r>
            <a:endParaRPr sz="1867">
              <a:latin typeface="Calibri"/>
              <a:cs typeface="Calibri"/>
            </a:endParaRPr>
          </a:p>
        </p:txBody>
      </p:sp>
      <p:grpSp>
        <p:nvGrpSpPr>
          <p:cNvPr id="37" name="object 33">
            <a:extLst>
              <a:ext uri="{FF2B5EF4-FFF2-40B4-BE49-F238E27FC236}">
                <a16:creationId xmlns:a16="http://schemas.microsoft.com/office/drawing/2014/main" id="{3F48C652-063D-4CCC-A5CB-47E49644E944}"/>
              </a:ext>
            </a:extLst>
          </p:cNvPr>
          <p:cNvGrpSpPr/>
          <p:nvPr/>
        </p:nvGrpSpPr>
        <p:grpSpPr>
          <a:xfrm>
            <a:off x="5335122" y="5627732"/>
            <a:ext cx="1502833" cy="639233"/>
            <a:chOff x="3325367" y="1723644"/>
            <a:chExt cx="1127125" cy="479425"/>
          </a:xfrm>
        </p:grpSpPr>
        <p:pic>
          <p:nvPicPr>
            <p:cNvPr id="38" name="object 34">
              <a:extLst>
                <a:ext uri="{FF2B5EF4-FFF2-40B4-BE49-F238E27FC236}">
                  <a16:creationId xmlns:a16="http://schemas.microsoft.com/office/drawing/2014/main" id="{F30C3037-C759-4EF4-A20D-82C66C251D61}"/>
                </a:ext>
              </a:extLst>
            </p:cNvPr>
            <p:cNvPicPr/>
            <p:nvPr/>
          </p:nvPicPr>
          <p:blipFill>
            <a:blip r:embed="rId9" cstate="print"/>
            <a:stretch>
              <a:fillRect/>
            </a:stretch>
          </p:blipFill>
          <p:spPr>
            <a:xfrm>
              <a:off x="3325367" y="1723644"/>
              <a:ext cx="662177" cy="464058"/>
            </a:xfrm>
            <a:prstGeom prst="rect">
              <a:avLst/>
            </a:prstGeom>
          </p:spPr>
        </p:pic>
        <p:pic>
          <p:nvPicPr>
            <p:cNvPr id="39" name="object 35">
              <a:extLst>
                <a:ext uri="{FF2B5EF4-FFF2-40B4-BE49-F238E27FC236}">
                  <a16:creationId xmlns:a16="http://schemas.microsoft.com/office/drawing/2014/main" id="{CA48B999-E859-48CC-B8D5-83F84646D7F4}"/>
                </a:ext>
              </a:extLst>
            </p:cNvPr>
            <p:cNvPicPr/>
            <p:nvPr/>
          </p:nvPicPr>
          <p:blipFill>
            <a:blip r:embed="rId10" cstate="print"/>
            <a:stretch>
              <a:fillRect/>
            </a:stretch>
          </p:blipFill>
          <p:spPr>
            <a:xfrm>
              <a:off x="3790187" y="1737372"/>
              <a:ext cx="662177" cy="465569"/>
            </a:xfrm>
            <a:prstGeom prst="rect">
              <a:avLst/>
            </a:prstGeom>
          </p:spPr>
        </p:pic>
      </p:grpSp>
      <p:sp>
        <p:nvSpPr>
          <p:cNvPr id="40" name="object 36">
            <a:extLst>
              <a:ext uri="{FF2B5EF4-FFF2-40B4-BE49-F238E27FC236}">
                <a16:creationId xmlns:a16="http://schemas.microsoft.com/office/drawing/2014/main" id="{906A86F3-82AC-4B01-806A-794E174D87E2}"/>
              </a:ext>
            </a:extLst>
          </p:cNvPr>
          <p:cNvSpPr txBox="1"/>
          <p:nvPr/>
        </p:nvSpPr>
        <p:spPr>
          <a:xfrm>
            <a:off x="6143180" y="5749820"/>
            <a:ext cx="513927" cy="305276"/>
          </a:xfrm>
          <a:prstGeom prst="rect">
            <a:avLst/>
          </a:prstGeom>
        </p:spPr>
        <p:txBody>
          <a:bodyPr vert="horz" wrap="square" lIns="0" tIns="17780" rIns="0" bIns="0" rtlCol="0">
            <a:spAutoFit/>
          </a:bodyPr>
          <a:lstStyle/>
          <a:p>
            <a:pPr marL="16933">
              <a:spcBef>
                <a:spcPts val="140"/>
              </a:spcBef>
            </a:pPr>
            <a:r>
              <a:rPr sz="1867" spc="-27" dirty="0">
                <a:solidFill>
                  <a:srgbClr val="FFFFFF"/>
                </a:solidFill>
                <a:latin typeface="Calibri"/>
                <a:cs typeface="Calibri"/>
              </a:rPr>
              <a:t>2800</a:t>
            </a:r>
            <a:endParaRPr sz="1867">
              <a:latin typeface="Calibri"/>
              <a:cs typeface="Calibri"/>
            </a:endParaRPr>
          </a:p>
        </p:txBody>
      </p:sp>
      <p:grpSp>
        <p:nvGrpSpPr>
          <p:cNvPr id="41" name="object 37">
            <a:extLst>
              <a:ext uri="{FF2B5EF4-FFF2-40B4-BE49-F238E27FC236}">
                <a16:creationId xmlns:a16="http://schemas.microsoft.com/office/drawing/2014/main" id="{BA08A7FC-D560-433B-A0E4-7F8508B888BD}"/>
              </a:ext>
            </a:extLst>
          </p:cNvPr>
          <p:cNvGrpSpPr/>
          <p:nvPr/>
        </p:nvGrpSpPr>
        <p:grpSpPr>
          <a:xfrm>
            <a:off x="3494129" y="5804516"/>
            <a:ext cx="2077720" cy="647700"/>
            <a:chOff x="1944623" y="1856232"/>
            <a:chExt cx="1558290" cy="485775"/>
          </a:xfrm>
        </p:grpSpPr>
        <p:pic>
          <p:nvPicPr>
            <p:cNvPr id="42" name="object 38">
              <a:extLst>
                <a:ext uri="{FF2B5EF4-FFF2-40B4-BE49-F238E27FC236}">
                  <a16:creationId xmlns:a16="http://schemas.microsoft.com/office/drawing/2014/main" id="{6F938D94-53B9-4976-8E91-86BD4DF00795}"/>
                </a:ext>
              </a:extLst>
            </p:cNvPr>
            <p:cNvPicPr/>
            <p:nvPr/>
          </p:nvPicPr>
          <p:blipFill>
            <a:blip r:embed="rId11" cstate="print"/>
            <a:stretch>
              <a:fillRect/>
            </a:stretch>
          </p:blipFill>
          <p:spPr>
            <a:xfrm>
              <a:off x="1944623" y="1856232"/>
              <a:ext cx="357390" cy="464058"/>
            </a:xfrm>
            <a:prstGeom prst="rect">
              <a:avLst/>
            </a:prstGeom>
          </p:spPr>
        </p:pic>
        <p:pic>
          <p:nvPicPr>
            <p:cNvPr id="43" name="object 39">
              <a:extLst>
                <a:ext uri="{FF2B5EF4-FFF2-40B4-BE49-F238E27FC236}">
                  <a16:creationId xmlns:a16="http://schemas.microsoft.com/office/drawing/2014/main" id="{0911BC8A-4AE4-4EB6-B210-46BA16AA4EB3}"/>
                </a:ext>
              </a:extLst>
            </p:cNvPr>
            <p:cNvPicPr/>
            <p:nvPr/>
          </p:nvPicPr>
          <p:blipFill>
            <a:blip r:embed="rId12" cstate="print"/>
            <a:stretch>
              <a:fillRect/>
            </a:stretch>
          </p:blipFill>
          <p:spPr>
            <a:xfrm>
              <a:off x="1999487" y="1856232"/>
              <a:ext cx="572262" cy="464058"/>
            </a:xfrm>
            <a:prstGeom prst="rect">
              <a:avLst/>
            </a:prstGeom>
          </p:spPr>
        </p:pic>
        <p:pic>
          <p:nvPicPr>
            <p:cNvPr id="44" name="object 40">
              <a:extLst>
                <a:ext uri="{FF2B5EF4-FFF2-40B4-BE49-F238E27FC236}">
                  <a16:creationId xmlns:a16="http://schemas.microsoft.com/office/drawing/2014/main" id="{92CDB43F-BB9F-4E14-A9E7-45BF646966DF}"/>
                </a:ext>
              </a:extLst>
            </p:cNvPr>
            <p:cNvPicPr/>
            <p:nvPr/>
          </p:nvPicPr>
          <p:blipFill>
            <a:blip r:embed="rId13" cstate="print"/>
            <a:stretch>
              <a:fillRect/>
            </a:stretch>
          </p:blipFill>
          <p:spPr>
            <a:xfrm>
              <a:off x="2366771" y="1876056"/>
              <a:ext cx="357390" cy="465569"/>
            </a:xfrm>
            <a:prstGeom prst="rect">
              <a:avLst/>
            </a:prstGeom>
          </p:spPr>
        </p:pic>
        <p:pic>
          <p:nvPicPr>
            <p:cNvPr id="45" name="object 41">
              <a:extLst>
                <a:ext uri="{FF2B5EF4-FFF2-40B4-BE49-F238E27FC236}">
                  <a16:creationId xmlns:a16="http://schemas.microsoft.com/office/drawing/2014/main" id="{19015884-C4DA-4A90-8889-FCF94C910C6A}"/>
                </a:ext>
              </a:extLst>
            </p:cNvPr>
            <p:cNvPicPr/>
            <p:nvPr/>
          </p:nvPicPr>
          <p:blipFill>
            <a:blip r:embed="rId14" cstate="print"/>
            <a:stretch>
              <a:fillRect/>
            </a:stretch>
          </p:blipFill>
          <p:spPr>
            <a:xfrm>
              <a:off x="2421635" y="1876056"/>
              <a:ext cx="662177" cy="465569"/>
            </a:xfrm>
            <a:prstGeom prst="rect">
              <a:avLst/>
            </a:prstGeom>
          </p:spPr>
        </p:pic>
        <p:pic>
          <p:nvPicPr>
            <p:cNvPr id="46" name="object 42">
              <a:extLst>
                <a:ext uri="{FF2B5EF4-FFF2-40B4-BE49-F238E27FC236}">
                  <a16:creationId xmlns:a16="http://schemas.microsoft.com/office/drawing/2014/main" id="{818A48EE-9C5D-4078-8749-03831D7F3965}"/>
                </a:ext>
              </a:extLst>
            </p:cNvPr>
            <p:cNvPicPr/>
            <p:nvPr/>
          </p:nvPicPr>
          <p:blipFill>
            <a:blip r:embed="rId11" cstate="print"/>
            <a:stretch>
              <a:fillRect/>
            </a:stretch>
          </p:blipFill>
          <p:spPr>
            <a:xfrm>
              <a:off x="2875787" y="1856232"/>
              <a:ext cx="357390" cy="464058"/>
            </a:xfrm>
            <a:prstGeom prst="rect">
              <a:avLst/>
            </a:prstGeom>
          </p:spPr>
        </p:pic>
        <p:pic>
          <p:nvPicPr>
            <p:cNvPr id="47" name="object 43">
              <a:extLst>
                <a:ext uri="{FF2B5EF4-FFF2-40B4-BE49-F238E27FC236}">
                  <a16:creationId xmlns:a16="http://schemas.microsoft.com/office/drawing/2014/main" id="{C7F1BA96-0912-4D22-B935-AAF4C8963BAF}"/>
                </a:ext>
              </a:extLst>
            </p:cNvPr>
            <p:cNvPicPr/>
            <p:nvPr/>
          </p:nvPicPr>
          <p:blipFill>
            <a:blip r:embed="rId15" cstate="print"/>
            <a:stretch>
              <a:fillRect/>
            </a:stretch>
          </p:blipFill>
          <p:spPr>
            <a:xfrm>
              <a:off x="2930651" y="1856232"/>
              <a:ext cx="572262" cy="464058"/>
            </a:xfrm>
            <a:prstGeom prst="rect">
              <a:avLst/>
            </a:prstGeom>
          </p:spPr>
        </p:pic>
      </p:grpSp>
      <p:sp>
        <p:nvSpPr>
          <p:cNvPr id="48" name="object 44">
            <a:extLst>
              <a:ext uri="{FF2B5EF4-FFF2-40B4-BE49-F238E27FC236}">
                <a16:creationId xmlns:a16="http://schemas.microsoft.com/office/drawing/2014/main" id="{497647B0-69F2-47B1-868C-08D3BDA16417}"/>
              </a:ext>
            </a:extLst>
          </p:cNvPr>
          <p:cNvSpPr txBox="1"/>
          <p:nvPr/>
        </p:nvSpPr>
        <p:spPr>
          <a:xfrm>
            <a:off x="3647716" y="5907132"/>
            <a:ext cx="1777153" cy="304421"/>
          </a:xfrm>
          <a:prstGeom prst="rect">
            <a:avLst/>
          </a:prstGeom>
        </p:spPr>
        <p:txBody>
          <a:bodyPr vert="horz" wrap="square" lIns="0" tIns="16933" rIns="0" bIns="0" rtlCol="0">
            <a:spAutoFit/>
          </a:bodyPr>
          <a:lstStyle/>
          <a:p>
            <a:pPr marL="50799">
              <a:spcBef>
                <a:spcPts val="133"/>
              </a:spcBef>
            </a:pPr>
            <a:r>
              <a:rPr sz="1867" dirty="0">
                <a:solidFill>
                  <a:srgbClr val="FFFFFF"/>
                </a:solidFill>
                <a:latin typeface="Calibri"/>
                <a:cs typeface="Calibri"/>
              </a:rPr>
              <a:t>-450</a:t>
            </a:r>
            <a:r>
              <a:rPr sz="1867" spc="567" dirty="0">
                <a:solidFill>
                  <a:srgbClr val="FFFFFF"/>
                </a:solidFill>
                <a:latin typeface="Calibri"/>
                <a:cs typeface="Calibri"/>
              </a:rPr>
              <a:t> </a:t>
            </a:r>
            <a:r>
              <a:rPr sz="2800" baseline="-5952" dirty="0">
                <a:solidFill>
                  <a:srgbClr val="FFFFFF"/>
                </a:solidFill>
                <a:latin typeface="Calibri"/>
                <a:cs typeface="Calibri"/>
              </a:rPr>
              <a:t>-1000</a:t>
            </a:r>
            <a:r>
              <a:rPr sz="2800" spc="840" baseline="-5952" dirty="0">
                <a:solidFill>
                  <a:srgbClr val="FFFFFF"/>
                </a:solidFill>
                <a:latin typeface="Calibri"/>
                <a:cs typeface="Calibri"/>
              </a:rPr>
              <a:t> </a:t>
            </a:r>
            <a:r>
              <a:rPr sz="1867" dirty="0">
                <a:solidFill>
                  <a:srgbClr val="FFFFFF"/>
                </a:solidFill>
                <a:latin typeface="Calibri"/>
                <a:cs typeface="Calibri"/>
              </a:rPr>
              <a:t>-</a:t>
            </a:r>
            <a:r>
              <a:rPr sz="1867" spc="-33" dirty="0">
                <a:solidFill>
                  <a:srgbClr val="FFFFFF"/>
                </a:solidFill>
                <a:latin typeface="Calibri"/>
                <a:cs typeface="Calibri"/>
              </a:rPr>
              <a:t>450</a:t>
            </a:r>
            <a:endParaRPr sz="1867" dirty="0">
              <a:latin typeface="Calibri"/>
              <a:cs typeface="Calibri"/>
            </a:endParaRPr>
          </a:p>
        </p:txBody>
      </p:sp>
      <p:grpSp>
        <p:nvGrpSpPr>
          <p:cNvPr id="49" name="object 45">
            <a:extLst>
              <a:ext uri="{FF2B5EF4-FFF2-40B4-BE49-F238E27FC236}">
                <a16:creationId xmlns:a16="http://schemas.microsoft.com/office/drawing/2014/main" id="{A71FB685-BF99-404C-AA6D-F4D9B61D94C2}"/>
              </a:ext>
            </a:extLst>
          </p:cNvPr>
          <p:cNvGrpSpPr/>
          <p:nvPr/>
        </p:nvGrpSpPr>
        <p:grpSpPr>
          <a:xfrm>
            <a:off x="5357474" y="5822819"/>
            <a:ext cx="836507" cy="621453"/>
            <a:chOff x="3342132" y="1869960"/>
            <a:chExt cx="627380" cy="466090"/>
          </a:xfrm>
        </p:grpSpPr>
        <p:pic>
          <p:nvPicPr>
            <p:cNvPr id="50" name="object 46">
              <a:extLst>
                <a:ext uri="{FF2B5EF4-FFF2-40B4-BE49-F238E27FC236}">
                  <a16:creationId xmlns:a16="http://schemas.microsoft.com/office/drawing/2014/main" id="{6DB1D4AF-B4AF-4D7D-83BC-23914BD595FF}"/>
                </a:ext>
              </a:extLst>
            </p:cNvPr>
            <p:cNvPicPr/>
            <p:nvPr/>
          </p:nvPicPr>
          <p:blipFill>
            <a:blip r:embed="rId16" cstate="print"/>
            <a:stretch>
              <a:fillRect/>
            </a:stretch>
          </p:blipFill>
          <p:spPr>
            <a:xfrm>
              <a:off x="3342132" y="1869960"/>
              <a:ext cx="357390" cy="465569"/>
            </a:xfrm>
            <a:prstGeom prst="rect">
              <a:avLst/>
            </a:prstGeom>
          </p:spPr>
        </p:pic>
        <p:pic>
          <p:nvPicPr>
            <p:cNvPr id="51" name="object 47">
              <a:extLst>
                <a:ext uri="{FF2B5EF4-FFF2-40B4-BE49-F238E27FC236}">
                  <a16:creationId xmlns:a16="http://schemas.microsoft.com/office/drawing/2014/main" id="{668B8A84-53F4-4C36-8765-0E44D636D5E8}"/>
                </a:ext>
              </a:extLst>
            </p:cNvPr>
            <p:cNvPicPr/>
            <p:nvPr/>
          </p:nvPicPr>
          <p:blipFill>
            <a:blip r:embed="rId17" cstate="print"/>
            <a:stretch>
              <a:fillRect/>
            </a:stretch>
          </p:blipFill>
          <p:spPr>
            <a:xfrm>
              <a:off x="3396996" y="1869960"/>
              <a:ext cx="572262" cy="465569"/>
            </a:xfrm>
            <a:prstGeom prst="rect">
              <a:avLst/>
            </a:prstGeom>
          </p:spPr>
        </p:pic>
      </p:grpSp>
      <p:sp>
        <p:nvSpPr>
          <p:cNvPr id="52" name="object 48">
            <a:extLst>
              <a:ext uri="{FF2B5EF4-FFF2-40B4-BE49-F238E27FC236}">
                <a16:creationId xmlns:a16="http://schemas.microsoft.com/office/drawing/2014/main" id="{002CF75F-A402-40F4-BDCA-DEF7EFD1558A}"/>
              </a:ext>
            </a:extLst>
          </p:cNvPr>
          <p:cNvSpPr txBox="1"/>
          <p:nvPr/>
        </p:nvSpPr>
        <p:spPr>
          <a:xfrm>
            <a:off x="5522236" y="5730347"/>
            <a:ext cx="513927" cy="507575"/>
          </a:xfrm>
          <a:prstGeom prst="rect">
            <a:avLst/>
          </a:prstGeom>
        </p:spPr>
        <p:txBody>
          <a:bodyPr vert="horz" wrap="square" lIns="0" tIns="17780" rIns="0" bIns="0" rtlCol="0">
            <a:spAutoFit/>
          </a:bodyPr>
          <a:lstStyle/>
          <a:p>
            <a:pPr marL="16933">
              <a:lnSpc>
                <a:spcPts val="1893"/>
              </a:lnSpc>
              <a:spcBef>
                <a:spcPts val="140"/>
              </a:spcBef>
            </a:pPr>
            <a:r>
              <a:rPr sz="1867" spc="-27" dirty="0">
                <a:solidFill>
                  <a:srgbClr val="FFFFFF"/>
                </a:solidFill>
                <a:latin typeface="Calibri"/>
                <a:cs typeface="Calibri"/>
              </a:rPr>
              <a:t>3200</a:t>
            </a:r>
            <a:endParaRPr sz="1867">
              <a:latin typeface="Calibri"/>
              <a:cs typeface="Calibri"/>
            </a:endParaRPr>
          </a:p>
          <a:p>
            <a:pPr marL="38944">
              <a:lnSpc>
                <a:spcPts val="1893"/>
              </a:lnSpc>
            </a:pPr>
            <a:r>
              <a:rPr sz="1867" dirty="0">
                <a:solidFill>
                  <a:srgbClr val="FFFFFF"/>
                </a:solidFill>
                <a:latin typeface="Calibri"/>
                <a:cs typeface="Calibri"/>
              </a:rPr>
              <a:t>-</a:t>
            </a:r>
            <a:r>
              <a:rPr sz="1867" spc="-33" dirty="0">
                <a:solidFill>
                  <a:srgbClr val="FFFFFF"/>
                </a:solidFill>
                <a:latin typeface="Calibri"/>
                <a:cs typeface="Calibri"/>
              </a:rPr>
              <a:t>850</a:t>
            </a:r>
            <a:endParaRPr sz="1867">
              <a:latin typeface="Calibri"/>
              <a:cs typeface="Calibri"/>
            </a:endParaRPr>
          </a:p>
        </p:txBody>
      </p:sp>
      <p:grpSp>
        <p:nvGrpSpPr>
          <p:cNvPr id="53" name="object 49">
            <a:extLst>
              <a:ext uri="{FF2B5EF4-FFF2-40B4-BE49-F238E27FC236}">
                <a16:creationId xmlns:a16="http://schemas.microsoft.com/office/drawing/2014/main" id="{3B79A5B1-F581-40E3-9850-0E1A8BF73A1E}"/>
              </a:ext>
            </a:extLst>
          </p:cNvPr>
          <p:cNvGrpSpPr/>
          <p:nvPr/>
        </p:nvGrpSpPr>
        <p:grpSpPr>
          <a:xfrm>
            <a:off x="5977234" y="5806563"/>
            <a:ext cx="836507" cy="621453"/>
            <a:chOff x="3806952" y="1857768"/>
            <a:chExt cx="627380" cy="466090"/>
          </a:xfrm>
        </p:grpSpPr>
        <p:pic>
          <p:nvPicPr>
            <p:cNvPr id="54" name="object 50">
              <a:extLst>
                <a:ext uri="{FF2B5EF4-FFF2-40B4-BE49-F238E27FC236}">
                  <a16:creationId xmlns:a16="http://schemas.microsoft.com/office/drawing/2014/main" id="{9D67346A-2A82-4D0F-8016-524CD679144D}"/>
                </a:ext>
              </a:extLst>
            </p:cNvPr>
            <p:cNvPicPr/>
            <p:nvPr/>
          </p:nvPicPr>
          <p:blipFill>
            <a:blip r:embed="rId18" cstate="print"/>
            <a:stretch>
              <a:fillRect/>
            </a:stretch>
          </p:blipFill>
          <p:spPr>
            <a:xfrm>
              <a:off x="3806952" y="1857768"/>
              <a:ext cx="357390" cy="465569"/>
            </a:xfrm>
            <a:prstGeom prst="rect">
              <a:avLst/>
            </a:prstGeom>
          </p:spPr>
        </p:pic>
        <p:pic>
          <p:nvPicPr>
            <p:cNvPr id="55" name="object 51">
              <a:extLst>
                <a:ext uri="{FF2B5EF4-FFF2-40B4-BE49-F238E27FC236}">
                  <a16:creationId xmlns:a16="http://schemas.microsoft.com/office/drawing/2014/main" id="{0ECB725A-B1D6-4022-9C23-51BB53B00786}"/>
                </a:ext>
              </a:extLst>
            </p:cNvPr>
            <p:cNvPicPr/>
            <p:nvPr/>
          </p:nvPicPr>
          <p:blipFill>
            <a:blip r:embed="rId19" cstate="print"/>
            <a:stretch>
              <a:fillRect/>
            </a:stretch>
          </p:blipFill>
          <p:spPr>
            <a:xfrm>
              <a:off x="3861816" y="1857768"/>
              <a:ext cx="572262" cy="465569"/>
            </a:xfrm>
            <a:prstGeom prst="rect">
              <a:avLst/>
            </a:prstGeom>
          </p:spPr>
        </p:pic>
      </p:grpSp>
      <p:sp>
        <p:nvSpPr>
          <p:cNvPr id="56" name="object 52">
            <a:extLst>
              <a:ext uri="{FF2B5EF4-FFF2-40B4-BE49-F238E27FC236}">
                <a16:creationId xmlns:a16="http://schemas.microsoft.com/office/drawing/2014/main" id="{E222B7A4-35A8-43F0-817D-81CD5C5B307D}"/>
              </a:ext>
            </a:extLst>
          </p:cNvPr>
          <p:cNvSpPr txBox="1"/>
          <p:nvPr/>
        </p:nvSpPr>
        <p:spPr>
          <a:xfrm>
            <a:off x="6165533" y="5909502"/>
            <a:ext cx="467360" cy="304421"/>
          </a:xfrm>
          <a:prstGeom prst="rect">
            <a:avLst/>
          </a:prstGeom>
        </p:spPr>
        <p:txBody>
          <a:bodyPr vert="horz" wrap="square" lIns="0" tIns="16933" rIns="0" bIns="0" rtlCol="0">
            <a:spAutoFit/>
          </a:bodyPr>
          <a:lstStyle/>
          <a:p>
            <a:pPr marL="16933">
              <a:spcBef>
                <a:spcPts val="133"/>
              </a:spcBef>
            </a:pPr>
            <a:r>
              <a:rPr sz="1867" dirty="0">
                <a:solidFill>
                  <a:srgbClr val="FFFFFF"/>
                </a:solidFill>
                <a:latin typeface="Calibri"/>
                <a:cs typeface="Calibri"/>
              </a:rPr>
              <a:t>-</a:t>
            </a:r>
            <a:r>
              <a:rPr sz="1867" spc="-33" dirty="0">
                <a:solidFill>
                  <a:srgbClr val="FFFFFF"/>
                </a:solidFill>
                <a:latin typeface="Calibri"/>
                <a:cs typeface="Calibri"/>
              </a:rPr>
              <a:t>500</a:t>
            </a:r>
            <a:endParaRPr sz="1867">
              <a:latin typeface="Calibri"/>
              <a:cs typeface="Calibri"/>
            </a:endParaRPr>
          </a:p>
        </p:txBody>
      </p:sp>
      <p:grpSp>
        <p:nvGrpSpPr>
          <p:cNvPr id="57" name="object 53">
            <a:extLst>
              <a:ext uri="{FF2B5EF4-FFF2-40B4-BE49-F238E27FC236}">
                <a16:creationId xmlns:a16="http://schemas.microsoft.com/office/drawing/2014/main" id="{B7003126-3709-44CC-A25E-5785FE301608}"/>
              </a:ext>
            </a:extLst>
          </p:cNvPr>
          <p:cNvGrpSpPr/>
          <p:nvPr/>
        </p:nvGrpSpPr>
        <p:grpSpPr>
          <a:xfrm>
            <a:off x="6599026" y="5806564"/>
            <a:ext cx="1457960" cy="629073"/>
            <a:chOff x="4273296" y="1857768"/>
            <a:chExt cx="1093470" cy="471805"/>
          </a:xfrm>
        </p:grpSpPr>
        <p:pic>
          <p:nvPicPr>
            <p:cNvPr id="58" name="object 54">
              <a:extLst>
                <a:ext uri="{FF2B5EF4-FFF2-40B4-BE49-F238E27FC236}">
                  <a16:creationId xmlns:a16="http://schemas.microsoft.com/office/drawing/2014/main" id="{EC04A217-3D38-4348-AEAD-E3E2326A33D0}"/>
                </a:ext>
              </a:extLst>
            </p:cNvPr>
            <p:cNvPicPr/>
            <p:nvPr/>
          </p:nvPicPr>
          <p:blipFill>
            <a:blip r:embed="rId20" cstate="print"/>
            <a:stretch>
              <a:fillRect/>
            </a:stretch>
          </p:blipFill>
          <p:spPr>
            <a:xfrm>
              <a:off x="4273296" y="1857768"/>
              <a:ext cx="357390" cy="465569"/>
            </a:xfrm>
            <a:prstGeom prst="rect">
              <a:avLst/>
            </a:prstGeom>
          </p:spPr>
        </p:pic>
        <p:pic>
          <p:nvPicPr>
            <p:cNvPr id="59" name="object 55">
              <a:extLst>
                <a:ext uri="{FF2B5EF4-FFF2-40B4-BE49-F238E27FC236}">
                  <a16:creationId xmlns:a16="http://schemas.microsoft.com/office/drawing/2014/main" id="{306D983E-5F08-451B-8EEE-DC875621FD96}"/>
                </a:ext>
              </a:extLst>
            </p:cNvPr>
            <p:cNvPicPr/>
            <p:nvPr/>
          </p:nvPicPr>
          <p:blipFill>
            <a:blip r:embed="rId21" cstate="print"/>
            <a:stretch>
              <a:fillRect/>
            </a:stretch>
          </p:blipFill>
          <p:spPr>
            <a:xfrm>
              <a:off x="4328160" y="1857768"/>
              <a:ext cx="572262" cy="465569"/>
            </a:xfrm>
            <a:prstGeom prst="rect">
              <a:avLst/>
            </a:prstGeom>
          </p:spPr>
        </p:pic>
        <p:pic>
          <p:nvPicPr>
            <p:cNvPr id="60" name="object 56">
              <a:extLst>
                <a:ext uri="{FF2B5EF4-FFF2-40B4-BE49-F238E27FC236}">
                  <a16:creationId xmlns:a16="http://schemas.microsoft.com/office/drawing/2014/main" id="{58F968A8-F5B9-49AE-84ED-EA75E987E8E1}"/>
                </a:ext>
              </a:extLst>
            </p:cNvPr>
            <p:cNvPicPr/>
            <p:nvPr/>
          </p:nvPicPr>
          <p:blipFill>
            <a:blip r:embed="rId11" cstate="print"/>
            <a:stretch>
              <a:fillRect/>
            </a:stretch>
          </p:blipFill>
          <p:spPr>
            <a:xfrm>
              <a:off x="4739640" y="1865376"/>
              <a:ext cx="357390" cy="464057"/>
            </a:xfrm>
            <a:prstGeom prst="rect">
              <a:avLst/>
            </a:prstGeom>
          </p:spPr>
        </p:pic>
        <p:pic>
          <p:nvPicPr>
            <p:cNvPr id="61" name="object 57">
              <a:extLst>
                <a:ext uri="{FF2B5EF4-FFF2-40B4-BE49-F238E27FC236}">
                  <a16:creationId xmlns:a16="http://schemas.microsoft.com/office/drawing/2014/main" id="{A6E34CE3-871D-411F-9561-D0B755AB5330}"/>
                </a:ext>
              </a:extLst>
            </p:cNvPr>
            <p:cNvPicPr/>
            <p:nvPr/>
          </p:nvPicPr>
          <p:blipFill>
            <a:blip r:embed="rId22" cstate="print"/>
            <a:stretch>
              <a:fillRect/>
            </a:stretch>
          </p:blipFill>
          <p:spPr>
            <a:xfrm>
              <a:off x="4794504" y="1865376"/>
              <a:ext cx="572262" cy="464057"/>
            </a:xfrm>
            <a:prstGeom prst="rect">
              <a:avLst/>
            </a:prstGeom>
          </p:spPr>
        </p:pic>
      </p:grpSp>
      <p:sp>
        <p:nvSpPr>
          <p:cNvPr id="62" name="object 58">
            <a:extLst>
              <a:ext uri="{FF2B5EF4-FFF2-40B4-BE49-F238E27FC236}">
                <a16:creationId xmlns:a16="http://schemas.microsoft.com/office/drawing/2014/main" id="{153D1DC4-F6C1-4FF1-B8F0-FB0283316088}"/>
              </a:ext>
            </a:extLst>
          </p:cNvPr>
          <p:cNvSpPr txBox="1"/>
          <p:nvPr/>
        </p:nvSpPr>
        <p:spPr>
          <a:xfrm>
            <a:off x="6786477" y="5781148"/>
            <a:ext cx="1099820" cy="462691"/>
          </a:xfrm>
          <a:prstGeom prst="rect">
            <a:avLst/>
          </a:prstGeom>
        </p:spPr>
        <p:txBody>
          <a:bodyPr vert="horz" wrap="square" lIns="0" tIns="17780" rIns="0" bIns="0" rtlCol="0">
            <a:spAutoFit/>
          </a:bodyPr>
          <a:lstStyle/>
          <a:p>
            <a:pPr marL="65192">
              <a:lnSpc>
                <a:spcPts val="1667"/>
              </a:lnSpc>
              <a:spcBef>
                <a:spcPts val="140"/>
              </a:spcBef>
              <a:tabLst>
                <a:tab pos="649377" algn="l"/>
              </a:tabLst>
            </a:pPr>
            <a:r>
              <a:rPr sz="2800" spc="-49" baseline="1984" dirty="0">
                <a:latin typeface="Calibri"/>
                <a:cs typeface="Calibri"/>
              </a:rPr>
              <a:t>150</a:t>
            </a:r>
            <a:r>
              <a:rPr sz="2800" baseline="1984" dirty="0">
                <a:latin typeface="Calibri"/>
                <a:cs typeface="Calibri"/>
              </a:rPr>
              <a:t>	</a:t>
            </a:r>
            <a:r>
              <a:rPr sz="1867" dirty="0">
                <a:solidFill>
                  <a:srgbClr val="FF0000"/>
                </a:solidFill>
                <a:latin typeface="Calibri"/>
                <a:cs typeface="Calibri"/>
              </a:rPr>
              <a:t>-</a:t>
            </a:r>
            <a:r>
              <a:rPr sz="1867" spc="-33" dirty="0">
                <a:solidFill>
                  <a:srgbClr val="FF0000"/>
                </a:solidFill>
                <a:latin typeface="Calibri"/>
                <a:cs typeface="Calibri"/>
              </a:rPr>
              <a:t>100</a:t>
            </a:r>
            <a:endParaRPr sz="1867">
              <a:latin typeface="Calibri"/>
              <a:cs typeface="Calibri"/>
            </a:endParaRPr>
          </a:p>
          <a:p>
            <a:pPr marL="16933">
              <a:lnSpc>
                <a:spcPts val="1667"/>
              </a:lnSpc>
              <a:tabLst>
                <a:tab pos="637524" algn="l"/>
              </a:tabLst>
            </a:pPr>
            <a:r>
              <a:rPr sz="2800" baseline="1984" dirty="0">
                <a:solidFill>
                  <a:srgbClr val="FFFFFF"/>
                </a:solidFill>
                <a:latin typeface="Calibri"/>
                <a:cs typeface="Calibri"/>
              </a:rPr>
              <a:t>-</a:t>
            </a:r>
            <a:r>
              <a:rPr sz="2800" spc="-49" baseline="1984" dirty="0">
                <a:solidFill>
                  <a:srgbClr val="FFFFFF"/>
                </a:solidFill>
                <a:latin typeface="Calibri"/>
                <a:cs typeface="Calibri"/>
              </a:rPr>
              <a:t>500</a:t>
            </a:r>
            <a:r>
              <a:rPr sz="2800" baseline="1984" dirty="0">
                <a:solidFill>
                  <a:srgbClr val="FFFFFF"/>
                </a:solidFill>
                <a:latin typeface="Calibri"/>
                <a:cs typeface="Calibri"/>
              </a:rPr>
              <a:t>	</a:t>
            </a:r>
            <a:r>
              <a:rPr sz="1867" dirty="0">
                <a:solidFill>
                  <a:srgbClr val="FFFFFF"/>
                </a:solidFill>
                <a:latin typeface="Calibri"/>
                <a:cs typeface="Calibri"/>
              </a:rPr>
              <a:t>-</a:t>
            </a:r>
            <a:r>
              <a:rPr sz="1867" spc="-33" dirty="0">
                <a:solidFill>
                  <a:srgbClr val="FFFFFF"/>
                </a:solidFill>
                <a:latin typeface="Calibri"/>
                <a:cs typeface="Calibri"/>
              </a:rPr>
              <a:t>500</a:t>
            </a:r>
            <a:endParaRPr sz="1867">
              <a:latin typeface="Calibri"/>
              <a:cs typeface="Calibri"/>
            </a:endParaRPr>
          </a:p>
        </p:txBody>
      </p:sp>
      <p:sp>
        <p:nvSpPr>
          <p:cNvPr id="63" name="object 59">
            <a:extLst>
              <a:ext uri="{FF2B5EF4-FFF2-40B4-BE49-F238E27FC236}">
                <a16:creationId xmlns:a16="http://schemas.microsoft.com/office/drawing/2014/main" id="{11824D9F-7229-4FF7-B243-E0C27DDCA6DA}"/>
              </a:ext>
            </a:extLst>
          </p:cNvPr>
          <p:cNvSpPr txBox="1"/>
          <p:nvPr/>
        </p:nvSpPr>
        <p:spPr>
          <a:xfrm>
            <a:off x="2926186" y="6330464"/>
            <a:ext cx="602827" cy="171842"/>
          </a:xfrm>
          <a:prstGeom prst="rect">
            <a:avLst/>
          </a:prstGeom>
        </p:spPr>
        <p:txBody>
          <a:bodyPr vert="horz" wrap="square" lIns="0" tIns="17780" rIns="0" bIns="0" rtlCol="0">
            <a:spAutoFit/>
          </a:bodyPr>
          <a:lstStyle/>
          <a:p>
            <a:pPr marL="16933">
              <a:spcBef>
                <a:spcPts val="140"/>
              </a:spcBef>
            </a:pPr>
            <a:r>
              <a:rPr sz="1000" spc="-13" dirty="0">
                <a:latin typeface="Meiryo UI"/>
                <a:cs typeface="Meiryo UI"/>
              </a:rPr>
              <a:t>単位：</a:t>
            </a:r>
            <a:r>
              <a:rPr sz="1000" spc="-33" dirty="0">
                <a:latin typeface="Meiryo UI"/>
                <a:cs typeface="Meiryo UI"/>
              </a:rPr>
              <a:t>M$</a:t>
            </a:r>
            <a:endParaRPr sz="1000">
              <a:latin typeface="Meiryo UI"/>
              <a:cs typeface="Meiryo UI"/>
            </a:endParaRPr>
          </a:p>
        </p:txBody>
      </p:sp>
      <p:sp>
        <p:nvSpPr>
          <p:cNvPr id="64" name="object 60">
            <a:extLst>
              <a:ext uri="{FF2B5EF4-FFF2-40B4-BE49-F238E27FC236}">
                <a16:creationId xmlns:a16="http://schemas.microsoft.com/office/drawing/2014/main" id="{70C2A987-EBAE-4F1C-80F8-6F9E35E4CF4D}"/>
              </a:ext>
            </a:extLst>
          </p:cNvPr>
          <p:cNvSpPr txBox="1"/>
          <p:nvPr/>
        </p:nvSpPr>
        <p:spPr>
          <a:xfrm>
            <a:off x="3716972" y="6278141"/>
            <a:ext cx="4251113" cy="443648"/>
          </a:xfrm>
          <a:prstGeom prst="rect">
            <a:avLst/>
          </a:prstGeom>
        </p:spPr>
        <p:txBody>
          <a:bodyPr vert="horz" wrap="square" lIns="0" tIns="17780" rIns="0" bIns="0" rtlCol="0">
            <a:spAutoFit/>
          </a:bodyPr>
          <a:lstStyle/>
          <a:p>
            <a:pPr marL="42332">
              <a:spcBef>
                <a:spcPts val="140"/>
              </a:spcBef>
              <a:tabLst>
                <a:tab pos="589264" algn="l"/>
                <a:tab pos="1351246" algn="l"/>
                <a:tab pos="1902412" algn="l"/>
                <a:tab pos="2578882" algn="l"/>
                <a:tab pos="3255352" algn="l"/>
                <a:tab pos="3848850" algn="l"/>
              </a:tabLst>
            </a:pPr>
            <a:r>
              <a:rPr sz="1000" spc="-13" dirty="0">
                <a:latin typeface="Meiryo UI"/>
                <a:cs typeface="Meiryo UI"/>
              </a:rPr>
              <a:t>が</a:t>
            </a:r>
            <a:r>
              <a:rPr sz="1000" spc="-67" dirty="0">
                <a:latin typeface="Meiryo UI"/>
                <a:cs typeface="Meiryo UI"/>
              </a:rPr>
              <a:t>ん</a:t>
            </a:r>
            <a:r>
              <a:rPr sz="1000" dirty="0">
                <a:latin typeface="Meiryo UI"/>
                <a:cs typeface="Meiryo UI"/>
              </a:rPr>
              <a:t>	呼吸</a:t>
            </a:r>
            <a:r>
              <a:rPr sz="1000" spc="-67" dirty="0">
                <a:latin typeface="Meiryo UI"/>
                <a:cs typeface="Meiryo UI"/>
              </a:rPr>
              <a:t>器</a:t>
            </a:r>
            <a:r>
              <a:rPr sz="1000" dirty="0">
                <a:latin typeface="Meiryo UI"/>
                <a:cs typeface="Meiryo UI"/>
              </a:rPr>
              <a:t>	皮</a:t>
            </a:r>
            <a:r>
              <a:rPr sz="1000" spc="-67" dirty="0">
                <a:latin typeface="Meiryo UI"/>
                <a:cs typeface="Meiryo UI"/>
              </a:rPr>
              <a:t>膚</a:t>
            </a:r>
            <a:r>
              <a:rPr sz="1000" dirty="0">
                <a:latin typeface="Meiryo UI"/>
                <a:cs typeface="Meiryo UI"/>
              </a:rPr>
              <a:t>	筋骨</a:t>
            </a:r>
            <a:r>
              <a:rPr sz="1000" spc="-67" dirty="0">
                <a:latin typeface="Meiryo UI"/>
                <a:cs typeface="Meiryo UI"/>
              </a:rPr>
              <a:t>格</a:t>
            </a:r>
            <a:r>
              <a:rPr sz="1000" dirty="0">
                <a:latin typeface="Meiryo UI"/>
                <a:cs typeface="Meiryo UI"/>
              </a:rPr>
              <a:t>	心</a:t>
            </a:r>
            <a:r>
              <a:rPr sz="1000" spc="-67" dirty="0">
                <a:latin typeface="Meiryo UI"/>
                <a:cs typeface="Meiryo UI"/>
              </a:rPr>
              <a:t>臓</a:t>
            </a:r>
            <a:r>
              <a:rPr sz="1000" dirty="0">
                <a:latin typeface="Meiryo UI"/>
                <a:cs typeface="Meiryo UI"/>
              </a:rPr>
              <a:t>	血</a:t>
            </a:r>
            <a:r>
              <a:rPr sz="1000" spc="-67" dirty="0">
                <a:latin typeface="Meiryo UI"/>
                <a:cs typeface="Meiryo UI"/>
              </a:rPr>
              <a:t>液</a:t>
            </a:r>
            <a:r>
              <a:rPr sz="1000" dirty="0">
                <a:latin typeface="Meiryo UI"/>
                <a:cs typeface="Meiryo UI"/>
              </a:rPr>
              <a:t>	抗菌</a:t>
            </a:r>
            <a:r>
              <a:rPr sz="1000" spc="-67" dirty="0">
                <a:latin typeface="Meiryo UI"/>
                <a:cs typeface="Meiryo UI"/>
              </a:rPr>
              <a:t>薬</a:t>
            </a:r>
            <a:endParaRPr sz="1000">
              <a:latin typeface="Meiryo UI"/>
              <a:cs typeface="Meiryo UI"/>
            </a:endParaRPr>
          </a:p>
          <a:p>
            <a:pPr marL="16933">
              <a:spcBef>
                <a:spcPts val="993"/>
              </a:spcBef>
            </a:pPr>
            <a:r>
              <a:rPr sz="933" dirty="0">
                <a:latin typeface="Meiryo UI"/>
                <a:cs typeface="Meiryo UI"/>
              </a:rPr>
              <a:t>Follow</a:t>
            </a:r>
            <a:r>
              <a:rPr sz="933" spc="-33" dirty="0">
                <a:latin typeface="Meiryo UI"/>
                <a:cs typeface="Meiryo UI"/>
              </a:rPr>
              <a:t> </a:t>
            </a:r>
            <a:r>
              <a:rPr sz="933" dirty="0">
                <a:latin typeface="Meiryo UI"/>
                <a:cs typeface="Meiryo UI"/>
              </a:rPr>
              <a:t>up</a:t>
            </a:r>
            <a:r>
              <a:rPr sz="933" spc="-27" dirty="0">
                <a:latin typeface="Meiryo UI"/>
                <a:cs typeface="Meiryo UI"/>
              </a:rPr>
              <a:t> </a:t>
            </a:r>
            <a:r>
              <a:rPr sz="933" dirty="0">
                <a:latin typeface="Meiryo UI"/>
                <a:cs typeface="Meiryo UI"/>
              </a:rPr>
              <a:t>report</a:t>
            </a:r>
            <a:r>
              <a:rPr sz="933" spc="-33" dirty="0">
                <a:latin typeface="Meiryo UI"/>
                <a:cs typeface="Meiryo UI"/>
              </a:rPr>
              <a:t> </a:t>
            </a:r>
            <a:r>
              <a:rPr sz="933" dirty="0">
                <a:latin typeface="Meiryo UI"/>
                <a:cs typeface="Meiryo UI"/>
              </a:rPr>
              <a:t>for</a:t>
            </a:r>
            <a:r>
              <a:rPr sz="933" spc="-27" dirty="0">
                <a:latin typeface="Meiryo UI"/>
                <a:cs typeface="Meiryo UI"/>
              </a:rPr>
              <a:t> </a:t>
            </a:r>
            <a:r>
              <a:rPr sz="933" dirty="0">
                <a:latin typeface="Meiryo UI"/>
                <a:cs typeface="Meiryo UI"/>
              </a:rPr>
              <a:t>the</a:t>
            </a:r>
            <a:r>
              <a:rPr sz="933" spc="-27" dirty="0">
                <a:latin typeface="Meiryo UI"/>
                <a:cs typeface="Meiryo UI"/>
              </a:rPr>
              <a:t> </a:t>
            </a:r>
            <a:r>
              <a:rPr sz="933" dirty="0">
                <a:latin typeface="Meiryo UI"/>
                <a:cs typeface="Meiryo UI"/>
              </a:rPr>
              <a:t>German</a:t>
            </a:r>
            <a:r>
              <a:rPr sz="933" spc="-13" dirty="0">
                <a:latin typeface="Meiryo UI"/>
                <a:cs typeface="Meiryo UI"/>
              </a:rPr>
              <a:t> </a:t>
            </a:r>
            <a:r>
              <a:rPr sz="933" dirty="0">
                <a:latin typeface="Meiryo UI"/>
                <a:cs typeface="Meiryo UI"/>
              </a:rPr>
              <a:t>GUARD</a:t>
            </a:r>
            <a:r>
              <a:rPr sz="933" spc="-13" dirty="0">
                <a:latin typeface="Meiryo UI"/>
                <a:cs typeface="Meiryo UI"/>
              </a:rPr>
              <a:t> </a:t>
            </a:r>
            <a:r>
              <a:rPr sz="933" dirty="0">
                <a:latin typeface="Meiryo UI"/>
                <a:cs typeface="Meiryo UI"/>
              </a:rPr>
              <a:t>Initiative</a:t>
            </a:r>
            <a:r>
              <a:rPr sz="933" spc="-53" dirty="0">
                <a:latin typeface="Meiryo UI"/>
                <a:cs typeface="Meiryo UI"/>
              </a:rPr>
              <a:t> </a:t>
            </a:r>
            <a:r>
              <a:rPr sz="933" dirty="0">
                <a:latin typeface="Meiryo UI"/>
                <a:cs typeface="Meiryo UI"/>
              </a:rPr>
              <a:t>by</a:t>
            </a:r>
            <a:r>
              <a:rPr sz="933" spc="-20" dirty="0">
                <a:latin typeface="Meiryo UI"/>
                <a:cs typeface="Meiryo UI"/>
              </a:rPr>
              <a:t> </a:t>
            </a:r>
            <a:r>
              <a:rPr sz="933" dirty="0">
                <a:latin typeface="Meiryo UI"/>
                <a:cs typeface="Meiryo UI"/>
              </a:rPr>
              <a:t>BCG</a:t>
            </a:r>
            <a:r>
              <a:rPr sz="933" spc="-7" dirty="0">
                <a:latin typeface="Meiryo UI"/>
                <a:cs typeface="Meiryo UI"/>
              </a:rPr>
              <a:t>, </a:t>
            </a:r>
            <a:r>
              <a:rPr sz="933" spc="-13" dirty="0">
                <a:latin typeface="Meiryo UI"/>
                <a:cs typeface="Meiryo UI"/>
              </a:rPr>
              <a:t>2017</a:t>
            </a:r>
            <a:r>
              <a:rPr sz="933" spc="-27" dirty="0">
                <a:latin typeface="Meiryo UI"/>
                <a:cs typeface="Meiryo UI"/>
              </a:rPr>
              <a:t>より</a:t>
            </a:r>
            <a:r>
              <a:rPr sz="933" spc="-13" dirty="0">
                <a:latin typeface="Meiryo UI"/>
                <a:cs typeface="Meiryo UI"/>
              </a:rPr>
              <a:t>引</a:t>
            </a:r>
            <a:r>
              <a:rPr sz="933" spc="-67" dirty="0">
                <a:latin typeface="Meiryo UI"/>
                <a:cs typeface="Meiryo UI"/>
              </a:rPr>
              <a:t>用</a:t>
            </a:r>
            <a:endParaRPr sz="933">
              <a:latin typeface="Meiryo UI"/>
              <a:cs typeface="Meiryo UI"/>
            </a:endParaRPr>
          </a:p>
        </p:txBody>
      </p:sp>
      <p:sp>
        <p:nvSpPr>
          <p:cNvPr id="65" name="object 61">
            <a:extLst>
              <a:ext uri="{FF2B5EF4-FFF2-40B4-BE49-F238E27FC236}">
                <a16:creationId xmlns:a16="http://schemas.microsoft.com/office/drawing/2014/main" id="{255A3551-43AC-4C2A-A16E-94421736F68D}"/>
              </a:ext>
            </a:extLst>
          </p:cNvPr>
          <p:cNvSpPr/>
          <p:nvPr/>
        </p:nvSpPr>
        <p:spPr>
          <a:xfrm>
            <a:off x="7293971" y="5758301"/>
            <a:ext cx="701378" cy="770284"/>
          </a:xfrm>
          <a:custGeom>
            <a:avLst/>
            <a:gdLst/>
            <a:ahLst/>
            <a:cxnLst/>
            <a:rect l="l" t="t" r="r" b="b"/>
            <a:pathLst>
              <a:path w="440689" h="523239">
                <a:moveTo>
                  <a:pt x="0" y="522731"/>
                </a:moveTo>
                <a:lnTo>
                  <a:pt x="440436" y="522731"/>
                </a:lnTo>
                <a:lnTo>
                  <a:pt x="440436" y="0"/>
                </a:lnTo>
                <a:lnTo>
                  <a:pt x="0" y="0"/>
                </a:lnTo>
                <a:lnTo>
                  <a:pt x="0" y="522731"/>
                </a:lnTo>
                <a:close/>
              </a:path>
            </a:pathLst>
          </a:custGeom>
          <a:ln w="12192">
            <a:solidFill>
              <a:srgbClr val="4471C4"/>
            </a:solidFill>
          </a:ln>
        </p:spPr>
        <p:txBody>
          <a:bodyPr wrap="square" lIns="0" tIns="0" rIns="0" bIns="0" rtlCol="0"/>
          <a:lstStyle/>
          <a:p>
            <a:endParaRPr sz="2400"/>
          </a:p>
        </p:txBody>
      </p:sp>
      <p:sp>
        <p:nvSpPr>
          <p:cNvPr id="67" name="テキスト ボックス 66">
            <a:extLst>
              <a:ext uri="{FF2B5EF4-FFF2-40B4-BE49-F238E27FC236}">
                <a16:creationId xmlns:a16="http://schemas.microsoft.com/office/drawing/2014/main" id="{27A8ABD3-F2FC-4CCE-A1D8-8376BDFB4272}"/>
              </a:ext>
            </a:extLst>
          </p:cNvPr>
          <p:cNvSpPr txBox="1"/>
          <p:nvPr/>
        </p:nvSpPr>
        <p:spPr>
          <a:xfrm>
            <a:off x="-118766" y="4498928"/>
            <a:ext cx="12310766" cy="570605"/>
          </a:xfrm>
          <a:prstGeom prst="rect">
            <a:avLst/>
          </a:prstGeom>
          <a:noFill/>
        </p:spPr>
        <p:txBody>
          <a:bodyPr wrap="square">
            <a:spAutoFit/>
          </a:bodyPr>
          <a:lstStyle/>
          <a:p>
            <a:pPr marL="237907" marR="57572" algn="just">
              <a:lnSpc>
                <a:spcPct val="120000"/>
              </a:lnSpc>
            </a:pP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spc="-13" dirty="0">
                <a:latin typeface="BIZ UDP明朝 Medium" panose="02020500000000000000" pitchFamily="18" charset="-128"/>
                <a:ea typeface="BIZ UDP明朝 Medium" panose="02020500000000000000" pitchFamily="18" charset="-128"/>
                <a:cs typeface="Meiryo UI"/>
              </a:rPr>
              <a:t>は経済的な影響も大きく、米国では、</a:t>
            </a: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dirty="0">
                <a:latin typeface="BIZ UDP明朝 Medium" panose="02020500000000000000" pitchFamily="18" charset="-128"/>
                <a:ea typeface="BIZ UDP明朝 Medium" panose="02020500000000000000" pitchFamily="18" charset="-128"/>
                <a:cs typeface="Meiryo UI"/>
              </a:rPr>
              <a:t>が原因となる医療費が年間約</a:t>
            </a:r>
            <a:r>
              <a:rPr lang="en-US" altLang="ja-JP" sz="1400" spc="-13" dirty="0">
                <a:latin typeface="BIZ UDP明朝 Medium" panose="02020500000000000000" pitchFamily="18" charset="-128"/>
                <a:ea typeface="BIZ UDP明朝 Medium" panose="02020500000000000000" pitchFamily="18" charset="-128"/>
                <a:cs typeface="Meiryo UI"/>
              </a:rPr>
              <a:t>200</a:t>
            </a:r>
            <a:r>
              <a:rPr lang="ja-JP" altLang="en-US" sz="1400" dirty="0">
                <a:latin typeface="BIZ UDP明朝 Medium" panose="02020500000000000000" pitchFamily="18" charset="-128"/>
                <a:ea typeface="BIZ UDP明朝 Medium" panose="02020500000000000000" pitchFamily="18" charset="-128"/>
                <a:cs typeface="Meiryo UI"/>
              </a:rPr>
              <a:t>億ドル（約</a:t>
            </a:r>
            <a:r>
              <a:rPr lang="en-US" altLang="ja-JP" sz="1400" spc="-13" dirty="0">
                <a:latin typeface="BIZ UDP明朝 Medium" panose="02020500000000000000" pitchFamily="18" charset="-128"/>
                <a:ea typeface="BIZ UDP明朝 Medium" panose="02020500000000000000" pitchFamily="18" charset="-128"/>
                <a:cs typeface="Meiryo UI"/>
              </a:rPr>
              <a:t>2</a:t>
            </a:r>
            <a:r>
              <a:rPr lang="ja-JP" altLang="en-US" sz="1400" dirty="0">
                <a:latin typeface="BIZ UDP明朝 Medium" panose="02020500000000000000" pitchFamily="18" charset="-128"/>
                <a:ea typeface="BIZ UDP明朝 Medium" panose="02020500000000000000" pitchFamily="18" charset="-128"/>
                <a:cs typeface="Meiryo UI"/>
              </a:rPr>
              <a:t>兆円</a:t>
            </a:r>
            <a:r>
              <a:rPr lang="ja-JP" altLang="en-US" sz="1400" spc="-67" dirty="0">
                <a:latin typeface="BIZ UDP明朝 Medium" panose="02020500000000000000" pitchFamily="18" charset="-128"/>
                <a:ea typeface="BIZ UDP明朝 Medium" panose="02020500000000000000" pitchFamily="18" charset="-128"/>
                <a:cs typeface="Meiryo UI"/>
              </a:rPr>
              <a:t>）</a:t>
            </a:r>
            <a:r>
              <a:rPr lang="ja-JP" altLang="en-US" sz="1400" spc="-7" dirty="0">
                <a:latin typeface="BIZ UDP明朝 Medium" panose="02020500000000000000" pitchFamily="18" charset="-128"/>
                <a:ea typeface="BIZ UDP明朝 Medium" panose="02020500000000000000" pitchFamily="18" charset="-128"/>
                <a:cs typeface="Meiryo UI"/>
              </a:rPr>
              <a:t>に、生産性の損失は年間約</a:t>
            </a:r>
            <a:r>
              <a:rPr lang="en-US" altLang="ja-JP" sz="1400" spc="-13" dirty="0">
                <a:latin typeface="BIZ UDP明朝 Medium" panose="02020500000000000000" pitchFamily="18" charset="-128"/>
                <a:ea typeface="BIZ UDP明朝 Medium" panose="02020500000000000000" pitchFamily="18" charset="-128"/>
                <a:cs typeface="Meiryo UI"/>
              </a:rPr>
              <a:t>350</a:t>
            </a:r>
            <a:r>
              <a:rPr lang="ja-JP" altLang="en-US" sz="1400" dirty="0">
                <a:latin typeface="BIZ UDP明朝 Medium" panose="02020500000000000000" pitchFamily="18" charset="-128"/>
                <a:ea typeface="BIZ UDP明朝 Medium" panose="02020500000000000000" pitchFamily="18" charset="-128"/>
                <a:cs typeface="Meiryo UI"/>
              </a:rPr>
              <a:t>億ドル（約</a:t>
            </a:r>
            <a:r>
              <a:rPr lang="en-US" altLang="ja-JP" sz="1400" spc="-13" dirty="0">
                <a:latin typeface="BIZ UDP明朝 Medium" panose="02020500000000000000" pitchFamily="18" charset="-128"/>
                <a:ea typeface="BIZ UDP明朝 Medium" panose="02020500000000000000" pitchFamily="18" charset="-128"/>
                <a:cs typeface="Meiryo UI"/>
              </a:rPr>
              <a:t>3</a:t>
            </a:r>
            <a:r>
              <a:rPr lang="ja-JP" altLang="en-US" sz="1400" dirty="0">
                <a:latin typeface="BIZ UDP明朝 Medium" panose="02020500000000000000" pitchFamily="18" charset="-128"/>
                <a:ea typeface="BIZ UDP明朝 Medium" panose="02020500000000000000" pitchFamily="18" charset="-128"/>
                <a:cs typeface="Meiryo UI"/>
              </a:rPr>
              <a:t>兆</a:t>
            </a:r>
            <a:r>
              <a:rPr lang="en-US" altLang="ja-JP" sz="1400" spc="-13" dirty="0">
                <a:latin typeface="BIZ UDP明朝 Medium" panose="02020500000000000000" pitchFamily="18" charset="-128"/>
                <a:ea typeface="BIZ UDP明朝 Medium" panose="02020500000000000000" pitchFamily="18" charset="-128"/>
                <a:cs typeface="Meiryo UI"/>
              </a:rPr>
              <a:t>5</a:t>
            </a:r>
            <a:r>
              <a:rPr lang="ja-JP" altLang="en-US" sz="1400" dirty="0">
                <a:latin typeface="BIZ UDP明朝 Medium" panose="02020500000000000000" pitchFamily="18" charset="-128"/>
                <a:ea typeface="BIZ UDP明朝 Medium" panose="02020500000000000000" pitchFamily="18" charset="-128"/>
                <a:cs typeface="Meiryo UI"/>
              </a:rPr>
              <a:t>千億円）</a:t>
            </a:r>
            <a:r>
              <a:rPr lang="ja-JP" altLang="en-US" sz="1400" spc="-13" dirty="0">
                <a:latin typeface="BIZ UDP明朝 Medium" panose="02020500000000000000" pitchFamily="18" charset="-128"/>
                <a:ea typeface="BIZ UDP明朝 Medium" panose="02020500000000000000" pitchFamily="18" charset="-128"/>
                <a:cs typeface="Meiryo UI"/>
              </a:rPr>
              <a:t>にものぼると試算されている</a:t>
            </a:r>
            <a:r>
              <a:rPr lang="ja-JP" altLang="en-US" sz="1400" baseline="24305" dirty="0">
                <a:latin typeface="BIZ UDP明朝 Medium" panose="02020500000000000000" pitchFamily="18" charset="-128"/>
                <a:ea typeface="BIZ UDP明朝 Medium" panose="02020500000000000000" pitchFamily="18" charset="-128"/>
                <a:cs typeface="Meiryo UI"/>
              </a:rPr>
              <a:t>*</a:t>
            </a:r>
            <a:r>
              <a:rPr lang="ja-JP" altLang="en-US" sz="1400" spc="-13" dirty="0">
                <a:latin typeface="BIZ UDP明朝 Medium" panose="02020500000000000000" pitchFamily="18" charset="-128"/>
                <a:ea typeface="BIZ UDP明朝 Medium" panose="02020500000000000000" pitchFamily="18" charset="-128"/>
                <a:cs typeface="Meiryo UI"/>
              </a:rPr>
              <a:t>。さらに、</a:t>
            </a:r>
            <a:r>
              <a:rPr lang="en-US" altLang="ja-JP" sz="1400" spc="-13" dirty="0">
                <a:latin typeface="BIZ UDP明朝 Medium" panose="02020500000000000000" pitchFamily="18" charset="-128"/>
                <a:ea typeface="BIZ UDP明朝 Medium" panose="02020500000000000000" pitchFamily="18" charset="-128"/>
                <a:cs typeface="Meiryo UI"/>
              </a:rPr>
              <a:t>AMR</a:t>
            </a:r>
            <a:r>
              <a:rPr lang="ja-JP" altLang="en-US" sz="1400" spc="-67" dirty="0">
                <a:latin typeface="BIZ UDP明朝 Medium" panose="02020500000000000000" pitchFamily="18" charset="-128"/>
                <a:ea typeface="BIZ UDP明朝 Medium" panose="02020500000000000000" pitchFamily="18" charset="-128"/>
                <a:cs typeface="Meiryo UI"/>
              </a:rPr>
              <a:t>は</a:t>
            </a:r>
            <a:r>
              <a:rPr lang="ja-JP" altLang="en-US" sz="1400" spc="-20" dirty="0">
                <a:latin typeface="BIZ UDP明朝 Medium" panose="02020500000000000000" pitchFamily="18" charset="-128"/>
                <a:ea typeface="BIZ UDP明朝 Medium" panose="02020500000000000000" pitchFamily="18" charset="-128"/>
                <a:cs typeface="Meiryo UI"/>
              </a:rPr>
              <a:t>貧困率の上昇や、低所得国と高所得国の格差の拡大にも影響すると考えられている</a:t>
            </a:r>
            <a:r>
              <a:rPr lang="ja-JP" altLang="en-US" sz="1400" baseline="24305" dirty="0">
                <a:latin typeface="BIZ UDP明朝 Medium" panose="02020500000000000000" pitchFamily="18" charset="-128"/>
                <a:ea typeface="BIZ UDP明朝 Medium" panose="02020500000000000000" pitchFamily="18" charset="-128"/>
                <a:cs typeface="Meiryo UI"/>
              </a:rPr>
              <a:t>**</a:t>
            </a:r>
            <a:r>
              <a:rPr lang="ja-JP" altLang="en-US" sz="1400" spc="-67" dirty="0">
                <a:latin typeface="BIZ UDP明朝 Medium" panose="02020500000000000000" pitchFamily="18" charset="-128"/>
                <a:ea typeface="BIZ UDP明朝 Medium" panose="02020500000000000000" pitchFamily="18" charset="-128"/>
                <a:cs typeface="Meiryo UI"/>
              </a:rPr>
              <a:t>。</a:t>
            </a:r>
            <a:endParaRPr lang="ja-JP" altLang="en-US" sz="1400" dirty="0">
              <a:latin typeface="BIZ UDP明朝 Medium" panose="02020500000000000000" pitchFamily="18" charset="-128"/>
              <a:ea typeface="BIZ UDP明朝 Medium" panose="02020500000000000000" pitchFamily="18" charset="-128"/>
              <a:cs typeface="Meiryo UI"/>
            </a:endParaRPr>
          </a:p>
        </p:txBody>
      </p:sp>
      <p:sp>
        <p:nvSpPr>
          <p:cNvPr id="68" name="object 3">
            <a:extLst>
              <a:ext uri="{FF2B5EF4-FFF2-40B4-BE49-F238E27FC236}">
                <a16:creationId xmlns:a16="http://schemas.microsoft.com/office/drawing/2014/main" id="{B1930A35-14FC-4E52-A803-2B1767997C02}"/>
              </a:ext>
            </a:extLst>
          </p:cNvPr>
          <p:cNvSpPr txBox="1"/>
          <p:nvPr/>
        </p:nvSpPr>
        <p:spPr>
          <a:xfrm>
            <a:off x="185097" y="5474892"/>
            <a:ext cx="2707392" cy="1167243"/>
          </a:xfrm>
          <a:prstGeom prst="rect">
            <a:avLst/>
          </a:prstGeom>
        </p:spPr>
        <p:txBody>
          <a:bodyPr vert="horz" wrap="square" lIns="0" tIns="17780" rIns="0" bIns="0" rtlCol="0">
            <a:spAutoFit/>
          </a:bodyPr>
          <a:lstStyle/>
          <a:p>
            <a:pPr marL="16933" marR="6773">
              <a:spcBef>
                <a:spcPts val="140"/>
              </a:spcBef>
            </a:pPr>
            <a:r>
              <a:rPr sz="1867" spc="-27" dirty="0">
                <a:latin typeface="Meiryo UI"/>
                <a:cs typeface="Meiryo UI"/>
              </a:rPr>
              <a:t>収益予見性の低さから多くの企業が抗菌薬研究開発から撤退し、抗菌薬承認品目数は</a:t>
            </a:r>
            <a:r>
              <a:rPr sz="1867" spc="-13" dirty="0">
                <a:latin typeface="Meiryo UI"/>
                <a:cs typeface="Meiryo UI"/>
              </a:rPr>
              <a:t>大きく減少</a:t>
            </a:r>
            <a:endParaRPr sz="1867" dirty="0">
              <a:latin typeface="Meiryo UI"/>
              <a:cs typeface="Meiryo U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kumimoji="1" lang="ja-JP" altLang="en-US" sz="41200" b="1" dirty="0">
                <a:solidFill>
                  <a:srgbClr val="002060"/>
                </a:solidFill>
                <a:latin typeface="Meiryo UI" panose="020B0604030504040204" pitchFamily="50" charset="-128"/>
                <a:ea typeface="Meiryo UI" panose="020B0604030504040204" pitchFamily="50" charset="-128"/>
              </a:rPr>
              <a:t>４</a:t>
            </a: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glow rad="228600">
              <a:schemeClr val="accent5">
                <a:satMod val="175000"/>
                <a:alpha val="40000"/>
              </a:schemeClr>
            </a:glow>
            <a:outerShdw blurRad="76200" dist="12700" dir="2700000" sy="-23000" kx="-8004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ARPA</a:t>
            </a:r>
            <a:r>
              <a:rPr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a:t>
            </a:r>
            <a:r>
              <a:rPr kumimoji="1" lang="en-US" altLang="ja-JP" sz="115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a typeface="BIZ UDPゴシック" panose="020B0400000000000000" pitchFamily="50" charset="-128"/>
              </a:rPr>
              <a:t>H</a:t>
            </a:r>
            <a:endParaRPr kumimoji="1" lang="ja-JP" altLang="en-US" sz="13800" b="1" dirty="0">
              <a:solidFill>
                <a:schemeClr val="accent2">
                  <a:lumMod val="75000"/>
                </a:schemeClr>
              </a:solidFill>
              <a:effectLst>
                <a:outerShdw blurRad="38100" dist="38100" dir="2700000" algn="tl">
                  <a:srgbClr val="000000">
                    <a:alpha val="43137"/>
                  </a:srgbClr>
                </a:outerShdw>
              </a:effectLst>
              <a:latin typeface="Berlin Sans FB Demi" panose="020E0802020502020306" pitchFamily="34"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36512" y="2507228"/>
            <a:ext cx="12191999" cy="461665"/>
          </a:xfrm>
          <a:prstGeom prst="rect">
            <a:avLst/>
          </a:prstGeom>
          <a:noFill/>
        </p:spPr>
        <p:txBody>
          <a:bodyPr wrap="square">
            <a:spAutoFit/>
          </a:bodyPr>
          <a:lstStyle/>
          <a:p>
            <a:pPr algn="ctr"/>
            <a:r>
              <a:rPr lang="en-US" altLang="ja-JP" sz="2400" dirty="0">
                <a:solidFill>
                  <a:srgbClr val="C00000"/>
                </a:solidFill>
                <a:latin typeface="Cooper Black" panose="0208090404030B020404" pitchFamily="18" charset="0"/>
              </a:rPr>
              <a:t>Advanced Research Projects Agency</a:t>
            </a:r>
            <a:r>
              <a:rPr lang="ja-JP" altLang="en-US" sz="2400" dirty="0">
                <a:solidFill>
                  <a:srgbClr val="C00000"/>
                </a:solidFill>
                <a:latin typeface="Cooper Black" panose="0208090404030B020404" pitchFamily="18" charset="0"/>
              </a:rPr>
              <a:t> </a:t>
            </a:r>
            <a:r>
              <a:rPr lang="en-US" altLang="ja-JP" sz="2400" dirty="0">
                <a:solidFill>
                  <a:srgbClr val="C00000"/>
                </a:solidFill>
                <a:latin typeface="Cooper Black" panose="0208090404030B020404" pitchFamily="18" charset="0"/>
              </a:rPr>
              <a:t>for</a:t>
            </a:r>
            <a:r>
              <a:rPr lang="ja-JP" altLang="en-US" sz="2400" dirty="0">
                <a:solidFill>
                  <a:srgbClr val="C00000"/>
                </a:solidFill>
                <a:latin typeface="Cooper Black" panose="0208090404030B020404" pitchFamily="18" charset="0"/>
              </a:rPr>
              <a:t> </a:t>
            </a:r>
            <a:r>
              <a:rPr lang="en-US" altLang="ja-JP" sz="2400" dirty="0">
                <a:solidFill>
                  <a:srgbClr val="C00000"/>
                </a:solidFill>
                <a:latin typeface="Cooper Black" panose="0208090404030B020404" pitchFamily="18" charset="0"/>
              </a:rPr>
              <a:t>Health</a:t>
            </a:r>
            <a:endParaRPr kumimoji="1" lang="ja-JP" altLang="en-US" sz="2400" dirty="0">
              <a:solidFill>
                <a:srgbClr val="C00000"/>
              </a:solidFill>
              <a:latin typeface="Cooper Black" panose="0208090404030B020404" pitchFamily="18" charset="0"/>
              <a:ea typeface="BIZ UDPゴシック" panose="020B0400000000000000" pitchFamily="50" charset="-128"/>
            </a:endParaRPr>
          </a:p>
        </p:txBody>
      </p:sp>
    </p:spTree>
    <p:extLst>
      <p:ext uri="{BB962C8B-B14F-4D97-AF65-F5344CB8AC3E}">
        <p14:creationId xmlns:p14="http://schemas.microsoft.com/office/powerpoint/2010/main" val="73619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B601D88-07D3-4F71-A277-5592ADC7D110}"/>
              </a:ext>
            </a:extLst>
          </p:cNvPr>
          <p:cNvPicPr>
            <a:picLocks noChangeAspect="1"/>
          </p:cNvPicPr>
          <p:nvPr/>
        </p:nvPicPr>
        <p:blipFill>
          <a:blip r:embed="rId2"/>
          <a:stretch>
            <a:fillRect/>
          </a:stretch>
        </p:blipFill>
        <p:spPr>
          <a:xfrm>
            <a:off x="96398" y="729499"/>
            <a:ext cx="12031864" cy="5818319"/>
          </a:xfrm>
          <a:prstGeom prst="rect">
            <a:avLst/>
          </a:prstGeom>
        </p:spPr>
      </p:pic>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et R" panose="02030504000101010101" pitchFamily="18" charset="-127"/>
                <a:ea typeface="Yet R" panose="02030504000101010101" pitchFamily="18" charset="-127"/>
              </a:rPr>
              <a:t>ARPA-H</a:t>
            </a:r>
            <a:r>
              <a:rPr kumimoji="1" lang="ja-JP" altLang="en-US" sz="3200" b="1" dirty="0">
                <a:latin typeface="Yet R" panose="02030504000101010101" pitchFamily="18" charset="-127"/>
                <a:ea typeface="Yet R" panose="02030504000101010101" pitchFamily="18" charset="-127"/>
              </a:rPr>
              <a:t>（</a:t>
            </a:r>
            <a:r>
              <a:rPr lang="ja-JP" altLang="en-US" sz="3200" b="1" dirty="0">
                <a:latin typeface="Yet R" panose="02030504000101010101" pitchFamily="18" charset="-127"/>
                <a:ea typeface="Yet R" panose="02030504000101010101" pitchFamily="18" charset="-127"/>
              </a:rPr>
              <a:t>医療</a:t>
            </a:r>
            <a:r>
              <a:rPr kumimoji="1" lang="ja-JP" altLang="en-US" sz="3200" b="1" dirty="0">
                <a:latin typeface="Yet R" panose="02030504000101010101" pitchFamily="18" charset="-127"/>
                <a:ea typeface="Yet R" panose="02030504000101010101" pitchFamily="18" charset="-127"/>
              </a:rPr>
              <a:t>先端研究計画局）</a:t>
            </a:r>
            <a:endParaRPr kumimoji="1" lang="en-US" altLang="ja-JP" sz="1050" b="1"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3D0C1179-EF94-48E0-9C0B-4E4AFA319F05}"/>
              </a:ext>
            </a:extLst>
          </p:cNvPr>
          <p:cNvSpPr txBox="1"/>
          <p:nvPr/>
        </p:nvSpPr>
        <p:spPr>
          <a:xfrm>
            <a:off x="1111514" y="6519446"/>
            <a:ext cx="9895948" cy="338554"/>
          </a:xfrm>
          <a:prstGeom prst="rect">
            <a:avLst/>
          </a:prstGeom>
          <a:noFill/>
        </p:spPr>
        <p:txBody>
          <a:bodyPr wrap="square">
            <a:spAutoFit/>
          </a:bodyPr>
          <a:lstStyle/>
          <a:p>
            <a:pPr algn="ctr"/>
            <a:r>
              <a:rPr lang="en-US" altLang="ja-JP" sz="1600" dirty="0">
                <a:latin typeface="Amasis MT Pro Black" panose="02040A04050005020304" pitchFamily="18" charset="0"/>
              </a:rPr>
              <a:t>https://www.whitehouse.gov/ostp/advanced-research-projects-agency-for-health-arpa-h/</a:t>
            </a:r>
            <a:endParaRPr lang="ja-JP" altLang="en-US" sz="1600" dirty="0">
              <a:latin typeface="Amasis MT Pro Black" panose="02040A04050005020304" pitchFamily="18" charset="0"/>
            </a:endParaRPr>
          </a:p>
        </p:txBody>
      </p:sp>
      <p:sp>
        <p:nvSpPr>
          <p:cNvPr id="14" name="テキスト ボックス 13">
            <a:extLst>
              <a:ext uri="{FF2B5EF4-FFF2-40B4-BE49-F238E27FC236}">
                <a16:creationId xmlns:a16="http://schemas.microsoft.com/office/drawing/2014/main" id="{77E65DD3-BECE-4544-8139-3E790633EE85}"/>
              </a:ext>
            </a:extLst>
          </p:cNvPr>
          <p:cNvSpPr txBox="1"/>
          <p:nvPr/>
        </p:nvSpPr>
        <p:spPr>
          <a:xfrm rot="876599">
            <a:off x="1110985" y="1389552"/>
            <a:ext cx="3634165" cy="461665"/>
          </a:xfrm>
          <a:prstGeom prst="rect">
            <a:avLst/>
          </a:prstGeom>
          <a:noFill/>
        </p:spPr>
        <p:txBody>
          <a:bodyPr wrap="square" rtlCol="0">
            <a:spAutoFit/>
          </a:bodyPr>
          <a:lstStyle/>
          <a:p>
            <a:pPr algn="ctr"/>
            <a:r>
              <a:rPr kumimoji="1" lang="en-US" altLang="ja-JP" sz="2400" dirty="0">
                <a:solidFill>
                  <a:srgbClr val="0070C0"/>
                </a:solidFill>
                <a:latin typeface="Yet R" panose="02030504000101010101" pitchFamily="18" charset="-127"/>
                <a:ea typeface="Yet R" panose="02030504000101010101" pitchFamily="18" charset="-127"/>
              </a:rPr>
              <a:t>3</a:t>
            </a:r>
            <a:r>
              <a:rPr kumimoji="1" lang="ja-JP" altLang="en-US" sz="2400" dirty="0">
                <a:solidFill>
                  <a:srgbClr val="0070C0"/>
                </a:solidFill>
                <a:latin typeface="Yet R" panose="02030504000101010101" pitchFamily="18" charset="-127"/>
                <a:ea typeface="Yet R" panose="02030504000101010101" pitchFamily="18" charset="-127"/>
              </a:rPr>
              <a:t>年間で</a:t>
            </a:r>
            <a:r>
              <a:rPr kumimoji="1" lang="en-US" altLang="ja-JP" sz="2400" dirty="0">
                <a:solidFill>
                  <a:srgbClr val="0070C0"/>
                </a:solidFill>
                <a:latin typeface="Yet R" panose="02030504000101010101" pitchFamily="18" charset="-127"/>
                <a:ea typeface="Yet R" panose="02030504000101010101" pitchFamily="18" charset="-127"/>
              </a:rPr>
              <a:t>65</a:t>
            </a:r>
            <a:r>
              <a:rPr kumimoji="1" lang="ja-JP" altLang="en-US" sz="2400" dirty="0">
                <a:solidFill>
                  <a:srgbClr val="0070C0"/>
                </a:solidFill>
                <a:latin typeface="Yet R" panose="02030504000101010101" pitchFamily="18" charset="-127"/>
                <a:ea typeface="Yet R" panose="02030504000101010101" pitchFamily="18" charset="-127"/>
              </a:rPr>
              <a:t>億ドルを投入</a:t>
            </a:r>
          </a:p>
        </p:txBody>
      </p:sp>
      <p:sp>
        <p:nvSpPr>
          <p:cNvPr id="16" name="テキスト ボックス 15">
            <a:extLst>
              <a:ext uri="{FF2B5EF4-FFF2-40B4-BE49-F238E27FC236}">
                <a16:creationId xmlns:a16="http://schemas.microsoft.com/office/drawing/2014/main" id="{D0B3F261-9BE8-4264-9935-9F9CB50D71FB}"/>
              </a:ext>
            </a:extLst>
          </p:cNvPr>
          <p:cNvSpPr txBox="1"/>
          <p:nvPr/>
        </p:nvSpPr>
        <p:spPr>
          <a:xfrm>
            <a:off x="217714" y="2511271"/>
            <a:ext cx="4299857" cy="3046988"/>
          </a:xfrm>
          <a:prstGeom prst="rect">
            <a:avLst/>
          </a:prstGeom>
          <a:noFill/>
        </p:spPr>
        <p:txBody>
          <a:bodyPr wrap="square">
            <a:spAutoFit/>
          </a:bodyPr>
          <a:lstStyle/>
          <a:p>
            <a:r>
              <a:rPr lang="en-US" altLang="ja-JP" sz="1600" dirty="0">
                <a:latin typeface="Amasis MT Pro Black" panose="02040A04050005020304" pitchFamily="18" charset="0"/>
                <a:ea typeface="BIZ UDPゴシック" panose="020B0400000000000000" pitchFamily="50" charset="-128"/>
              </a:rPr>
              <a:t>ARPA-H</a:t>
            </a:r>
            <a:r>
              <a:rPr lang="ja-JP" altLang="en-US" sz="1600" dirty="0">
                <a:latin typeface="Amasis MT Pro Black" panose="02040A04050005020304" pitchFamily="18" charset="0"/>
                <a:ea typeface="BIZ UDPゴシック" panose="020B0400000000000000" pitchFamily="50" charset="-128"/>
              </a:rPr>
              <a:t>初代長官に</a:t>
            </a:r>
            <a:r>
              <a:rPr lang="en-US" altLang="ja-JP" sz="1600" b="0" i="0" dirty="0">
                <a:effectLst/>
                <a:latin typeface="Amasis MT Pro Black" panose="02040A04050005020304" pitchFamily="18" charset="0"/>
                <a:ea typeface="BIZ UDPゴシック" panose="020B0400000000000000" pitchFamily="50" charset="-128"/>
              </a:rPr>
              <a:t>Dr. Renee </a:t>
            </a:r>
            <a:r>
              <a:rPr lang="en-US" altLang="ja-JP" sz="1600" b="0" i="0" dirty="0" err="1">
                <a:effectLst/>
                <a:latin typeface="Amasis MT Pro Black" panose="02040A04050005020304" pitchFamily="18" charset="0"/>
                <a:ea typeface="BIZ UDPゴシック" panose="020B0400000000000000" pitchFamily="50" charset="-128"/>
              </a:rPr>
              <a:t>Wegrzyn</a:t>
            </a:r>
            <a:r>
              <a:rPr lang="ja-JP" altLang="en-US" sz="1600" dirty="0">
                <a:latin typeface="Amasis MT Pro Black" panose="02040A04050005020304" pitchFamily="18" charset="0"/>
                <a:ea typeface="BIZ UDPゴシック" panose="020B0400000000000000" pitchFamily="50" charset="-128"/>
              </a:rPr>
              <a:t>が就任。</a:t>
            </a:r>
            <a:endParaRPr lang="en-US" altLang="ja-JP" sz="1600" dirty="0">
              <a:latin typeface="Amasis MT Pro Black" panose="02040A04050005020304" pitchFamily="18" charset="0"/>
              <a:ea typeface="BIZ UDPゴシック" panose="020B0400000000000000" pitchFamily="50" charset="-128"/>
            </a:endParaRPr>
          </a:p>
          <a:p>
            <a:endParaRPr lang="en-US" altLang="ja-JP" sz="1600" dirty="0">
              <a:latin typeface="Amasis MT Pro Black" panose="02040A04050005020304" pitchFamily="18" charset="0"/>
              <a:ea typeface="BIZ UDPゴシック" panose="020B0400000000000000" pitchFamily="50" charset="-128"/>
            </a:endParaRPr>
          </a:p>
          <a:p>
            <a:r>
              <a:rPr lang="en-US" altLang="ja-JP" sz="1600" dirty="0">
                <a:latin typeface="Amasis MT Pro Black" panose="02040A04050005020304" pitchFamily="18" charset="0"/>
                <a:ea typeface="BIZ UDPゴシック" panose="020B0400000000000000" pitchFamily="50" charset="-128"/>
              </a:rPr>
              <a:t>DARPA </a:t>
            </a:r>
            <a:r>
              <a:rPr lang="ja-JP" altLang="en-US" sz="1600" dirty="0">
                <a:latin typeface="Amasis MT Pro Black" panose="02040A04050005020304" pitchFamily="18" charset="0"/>
                <a:ea typeface="BIZ UDPゴシック" panose="020B0400000000000000" pitchFamily="50" charset="-128"/>
              </a:rPr>
              <a:t>の </a:t>
            </a:r>
            <a:r>
              <a:rPr lang="en-US" altLang="ja-JP" sz="1600" dirty="0">
                <a:latin typeface="Amasis MT Pro Black" panose="02040A04050005020304" pitchFamily="18" charset="0"/>
                <a:ea typeface="BIZ UDPゴシック" panose="020B0400000000000000" pitchFamily="50" charset="-128"/>
              </a:rPr>
              <a:t>Biological Technologies Office</a:t>
            </a:r>
            <a:r>
              <a:rPr lang="ja-JP" altLang="en-US" sz="1600" dirty="0">
                <a:latin typeface="Amasis MT Pro Black" panose="02040A04050005020304" pitchFamily="18" charset="0"/>
                <a:ea typeface="BIZ UDPゴシック" panose="020B0400000000000000" pitchFamily="50" charset="-128"/>
              </a:rPr>
              <a:t>（</a:t>
            </a:r>
            <a:r>
              <a:rPr lang="en-US" altLang="ja-JP" sz="1600" dirty="0">
                <a:latin typeface="Amasis MT Pro Black" panose="02040A04050005020304" pitchFamily="18" charset="0"/>
                <a:ea typeface="BIZ UDPゴシック" panose="020B0400000000000000" pitchFamily="50" charset="-128"/>
              </a:rPr>
              <a:t>BTO</a:t>
            </a:r>
            <a:r>
              <a:rPr lang="ja-JP" altLang="en-US" sz="1600" dirty="0">
                <a:latin typeface="Amasis MT Pro Black" panose="02040A04050005020304" pitchFamily="18" charset="0"/>
                <a:ea typeface="BIZ UDPゴシック" panose="020B0400000000000000" pitchFamily="50" charset="-128"/>
              </a:rPr>
              <a:t>）でプログラム・マネージャーを務め、合成生物学と遺伝子編集のツールを活用して、バイオセキュリティを強化、公衆衛生を促進しつつ、米国のバイオエコノミーの発展に貢献。</a:t>
            </a:r>
            <a:endParaRPr lang="en-US" altLang="ja-JP" sz="1600" dirty="0">
              <a:latin typeface="Amasis MT Pro Black" panose="02040A04050005020304" pitchFamily="18" charset="0"/>
              <a:ea typeface="BIZ UDPゴシック" panose="020B0400000000000000" pitchFamily="50" charset="-128"/>
            </a:endParaRPr>
          </a:p>
          <a:p>
            <a:endParaRPr lang="en-US" altLang="ja-JP" sz="1600" dirty="0">
              <a:latin typeface="Amasis MT Pro Black" panose="02040A04050005020304" pitchFamily="18" charset="0"/>
              <a:ea typeface="BIZ UDPゴシック" panose="020B0400000000000000" pitchFamily="50" charset="-128"/>
            </a:endParaRPr>
          </a:p>
          <a:p>
            <a:r>
              <a:rPr lang="ja-JP" altLang="en-US" sz="1600" dirty="0">
                <a:latin typeface="Amasis MT Pro Black" panose="02040A04050005020304" pitchFamily="18" charset="0"/>
                <a:ea typeface="BIZ UDPゴシック" panose="020B0400000000000000" pitchFamily="50" charset="-128"/>
              </a:rPr>
              <a:t>その後、</a:t>
            </a:r>
            <a:r>
              <a:rPr lang="en-US" altLang="ja-JP" sz="1600" dirty="0">
                <a:latin typeface="Amasis MT Pro Black" panose="02040A04050005020304" pitchFamily="18" charset="0"/>
                <a:ea typeface="BIZ UDPゴシック" panose="020B0400000000000000" pitchFamily="50" charset="-128"/>
              </a:rPr>
              <a:t>Ginkgo </a:t>
            </a:r>
            <a:r>
              <a:rPr lang="en-US" altLang="ja-JP" sz="1600" dirty="0" err="1">
                <a:latin typeface="Amasis MT Pro Black" panose="02040A04050005020304" pitchFamily="18" charset="0"/>
                <a:ea typeface="BIZ UDPゴシック" panose="020B0400000000000000" pitchFamily="50" charset="-128"/>
              </a:rPr>
              <a:t>Bioworks</a:t>
            </a:r>
            <a:r>
              <a:rPr lang="ja-JP" altLang="en-US" sz="1600" dirty="0">
                <a:latin typeface="Amasis MT Pro Black" panose="02040A04050005020304" pitchFamily="18" charset="0"/>
                <a:ea typeface="BIZ UDPゴシック" panose="020B0400000000000000" pitchFamily="50" charset="-128"/>
              </a:rPr>
              <a:t>で事業開発担当副社長。</a:t>
            </a:r>
            <a:r>
              <a:rPr lang="en-US" altLang="ja-JP" sz="1600" dirty="0">
                <a:latin typeface="Amasis MT Pro Black" panose="02040A04050005020304" pitchFamily="18" charset="0"/>
                <a:ea typeface="BIZ UDPゴシック" panose="020B0400000000000000" pitchFamily="50" charset="-128"/>
              </a:rPr>
              <a:t>Concentric by Ginkgo</a:t>
            </a:r>
            <a:r>
              <a:rPr lang="ja-JP" altLang="en-US" sz="1600" dirty="0">
                <a:latin typeface="Amasis MT Pro Black" panose="02040A04050005020304" pitchFamily="18" charset="0"/>
                <a:ea typeface="BIZ UDPゴシック" panose="020B0400000000000000" pitchFamily="50" charset="-128"/>
              </a:rPr>
              <a:t>でイノベーションの責任者。</a:t>
            </a:r>
          </a:p>
        </p:txBody>
      </p:sp>
      <p:pic>
        <p:nvPicPr>
          <p:cNvPr id="8196" name="Picture 4" descr="ウェグジン博士">
            <a:extLst>
              <a:ext uri="{FF2B5EF4-FFF2-40B4-BE49-F238E27FC236}">
                <a16:creationId xmlns:a16="http://schemas.microsoft.com/office/drawing/2014/main" id="{47B76CF4-EB7D-42B1-AA1D-3E0A30049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371" y="2511271"/>
            <a:ext cx="3493609" cy="3136123"/>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68F4429-4A03-4129-9088-E0C510B02FE0}"/>
              </a:ext>
            </a:extLst>
          </p:cNvPr>
          <p:cNvSpPr txBox="1"/>
          <p:nvPr/>
        </p:nvSpPr>
        <p:spPr>
          <a:xfrm>
            <a:off x="8978143" y="5109988"/>
            <a:ext cx="1972319" cy="461665"/>
          </a:xfrm>
          <a:prstGeom prst="rect">
            <a:avLst/>
          </a:prstGeom>
          <a:noFill/>
        </p:spPr>
        <p:txBody>
          <a:bodyPr wrap="square">
            <a:spAutoFit/>
          </a:bodyPr>
          <a:lstStyle/>
          <a:p>
            <a:r>
              <a:rPr lang="en-US" altLang="ja-JP" sz="800" dirty="0">
                <a:solidFill>
                  <a:schemeClr val="bg1"/>
                </a:solidFill>
                <a:latin typeface="BIZ UDPゴシック" panose="020B0400000000000000" pitchFamily="50" charset="-128"/>
                <a:ea typeface="BIZ UDPゴシック" panose="020B0400000000000000" pitchFamily="50" charset="-128"/>
              </a:rPr>
              <a:t>https://nihrecord.nih.gov/2022/10/14/wegrzyn-named-first-arpa-h-director</a:t>
            </a:r>
            <a:endParaRPr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EF09C4C0-66F0-4E37-8C85-058E1053F432}"/>
              </a:ext>
            </a:extLst>
          </p:cNvPr>
          <p:cNvSpPr txBox="1"/>
          <p:nvPr/>
        </p:nvSpPr>
        <p:spPr>
          <a:xfrm>
            <a:off x="8686194" y="2141939"/>
            <a:ext cx="2394291" cy="369332"/>
          </a:xfrm>
          <a:prstGeom prst="rect">
            <a:avLst/>
          </a:prstGeom>
          <a:noFill/>
        </p:spPr>
        <p:txBody>
          <a:bodyPr wrap="square" rtlCol="0">
            <a:spAutoFit/>
          </a:bodyPr>
          <a:lstStyle/>
          <a:p>
            <a:pPr algn="ctr"/>
            <a:r>
              <a:rPr kumimoji="1" lang="en-US" altLang="ja-JP" dirty="0">
                <a:latin typeface="Abadi Extra Light" panose="020B0604020202020204" pitchFamily="34" charset="0"/>
              </a:rPr>
              <a:t>ARPA-H</a:t>
            </a:r>
            <a:r>
              <a:rPr kumimoji="1" lang="ja-JP" altLang="en-US" dirty="0">
                <a:latin typeface="Abadi Extra Light" panose="020B0604020202020204" pitchFamily="34" charset="0"/>
              </a:rPr>
              <a:t>初代長官</a:t>
            </a:r>
          </a:p>
        </p:txBody>
      </p:sp>
    </p:spTree>
    <p:extLst>
      <p:ext uri="{BB962C8B-B14F-4D97-AF65-F5344CB8AC3E}">
        <p14:creationId xmlns:p14="http://schemas.microsoft.com/office/powerpoint/2010/main" val="2136518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66BD89-4079-4008-8A43-8685D03079F2}"/>
              </a:ext>
            </a:extLst>
          </p:cNvPr>
          <p:cNvSpPr txBox="1"/>
          <p:nvPr/>
        </p:nvSpPr>
        <p:spPr>
          <a:xfrm>
            <a:off x="348343" y="1028343"/>
            <a:ext cx="11495314" cy="4801314"/>
          </a:xfrm>
          <a:prstGeom prst="rect">
            <a:avLst/>
          </a:prstGeom>
          <a:noFill/>
        </p:spPr>
        <p:txBody>
          <a:bodyPr wrap="square">
            <a:spAutoFit/>
          </a:bodyPr>
          <a:lstStyle/>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すべての患者にサービスを提供するための健康ブレークスルーの迅速な適用と実装</a:t>
            </a: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endParaRPr lang="ja-JP" altLang="en-US"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分子レベルから社会レベルまで、さまざまなレベルでブレークスルーを促進 </a:t>
            </a: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endParaRPr lang="ja-JP" altLang="en-US"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さまざまな疾患の予防、治療、治癒に革命をもたらす能力とプラットフォームを構築する</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実用的な問題の解決に重点を置いた「使用主導型」のアイデアをサポートして、公平性を高め、ブレークスルーをすべての患者にとって具体的な解決策に迅速に変換します。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定量化可能な目標を達成するために、さまざまなアプローチで複数の期間限定プロジェクトに焦点を当てます。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定義された指標を使用してステージゲート プロセスを使用し、これらの指標を満たすことで説明責任を注入します。</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重要なソリューションまたはインセンティブを通じて市場の失敗を克服する</a:t>
            </a:r>
          </a:p>
          <a:p>
            <a:pPr algn="l">
              <a:buFont typeface="Arial" panose="020B0604020202020204" pitchFamily="34" charset="0"/>
              <a:buChar char="•"/>
            </a:pPr>
            <a:endParaRPr lang="en-US" altLang="ja-JP" b="0" i="0" dirty="0">
              <a:effectLst/>
              <a:latin typeface="BIZ UDPゴシック" panose="020B0400000000000000" pitchFamily="50" charset="-128"/>
              <a:ea typeface="BIZ UDPゴシック" panose="020B0400000000000000" pitchFamily="50" charset="-128"/>
            </a:endParaRPr>
          </a:p>
          <a:p>
            <a:pPr algn="l">
              <a:buFont typeface="Arial" panose="020B0604020202020204" pitchFamily="34" charset="0"/>
              <a:buChar char="•"/>
            </a:pPr>
            <a:r>
              <a:rPr lang="ja-JP" altLang="en-US" b="0" i="0" dirty="0">
                <a:effectLst/>
                <a:latin typeface="BIZ UDPゴシック" panose="020B0400000000000000" pitchFamily="50" charset="-128"/>
                <a:ea typeface="BIZ UDPゴシック" panose="020B0400000000000000" pitchFamily="50" charset="-128"/>
              </a:rPr>
              <a:t>国防高等研究計画局 </a:t>
            </a:r>
            <a:r>
              <a:rPr lang="en-US" altLang="ja-JP" b="0" i="0" dirty="0">
                <a:effectLst/>
                <a:latin typeface="BIZ UDPゴシック" panose="020B0400000000000000" pitchFamily="50" charset="-128"/>
                <a:ea typeface="BIZ UDPゴシック" panose="020B0400000000000000" pitchFamily="50" charset="-128"/>
              </a:rPr>
              <a:t>(DARPA) </a:t>
            </a:r>
            <a:r>
              <a:rPr lang="ja-JP" altLang="en-US" b="0" i="0" dirty="0">
                <a:effectLst/>
                <a:latin typeface="BIZ UDPゴシック" panose="020B0400000000000000" pitchFamily="50" charset="-128"/>
                <a:ea typeface="BIZ UDPゴシック" panose="020B0400000000000000" pitchFamily="50" charset="-128"/>
              </a:rPr>
              <a:t>をモデルとして使用して、健康と医療における革新的なアイデアを擁護する文化を確立します。</a:t>
            </a:r>
          </a:p>
        </p:txBody>
      </p:sp>
      <p:sp>
        <p:nvSpPr>
          <p:cNvPr id="5" name="テキスト ボックス 4">
            <a:extLst>
              <a:ext uri="{FF2B5EF4-FFF2-40B4-BE49-F238E27FC236}">
                <a16:creationId xmlns:a16="http://schemas.microsoft.com/office/drawing/2014/main" id="{586CE2C7-8996-4FC1-B535-649274F21A2E}"/>
              </a:ext>
            </a:extLst>
          </p:cNvPr>
          <p:cNvSpPr txBox="1"/>
          <p:nvPr/>
        </p:nvSpPr>
        <p:spPr>
          <a:xfrm>
            <a:off x="3011488" y="295208"/>
            <a:ext cx="6096000" cy="276999"/>
          </a:xfrm>
          <a:prstGeom prst="rect">
            <a:avLst/>
          </a:prstGeom>
          <a:noFill/>
        </p:spPr>
        <p:txBody>
          <a:bodyPr wrap="square">
            <a:spAutoFit/>
          </a:bodyPr>
          <a:lstStyle/>
          <a:p>
            <a:pPr algn="ctr"/>
            <a:r>
              <a:rPr lang="en-US" altLang="ja-JP" sz="1200" dirty="0">
                <a:latin typeface="Yet R" panose="02030504000101010101" pitchFamily="18" charset="-127"/>
                <a:ea typeface="Yet R" panose="02030504000101010101" pitchFamily="18" charset="-127"/>
              </a:rPr>
              <a:t>https://www.nih.gov/arpa-h/mission</a:t>
            </a:r>
            <a:endParaRPr lang="ja-JP" altLang="en-US" sz="1200" dirty="0">
              <a:latin typeface="Yet R" panose="02030504000101010101" pitchFamily="18" charset="-127"/>
              <a:ea typeface="Yet R" panose="02030504000101010101" pitchFamily="18" charset="-127"/>
            </a:endParaRPr>
          </a:p>
        </p:txBody>
      </p:sp>
      <p:sp>
        <p:nvSpPr>
          <p:cNvPr id="6" name="テキスト ボックス 5">
            <a:extLst>
              <a:ext uri="{FF2B5EF4-FFF2-40B4-BE49-F238E27FC236}">
                <a16:creationId xmlns:a16="http://schemas.microsoft.com/office/drawing/2014/main" id="{674B9968-DF3B-4B1F-8740-86791C8635AC}"/>
              </a:ext>
            </a:extLst>
          </p:cNvPr>
          <p:cNvSpPr txBox="1"/>
          <p:nvPr/>
        </p:nvSpPr>
        <p:spPr>
          <a:xfrm>
            <a:off x="0" y="438638"/>
            <a:ext cx="12192000" cy="584775"/>
          </a:xfrm>
          <a:prstGeom prst="rect">
            <a:avLst/>
          </a:prstGeom>
          <a:noFill/>
        </p:spPr>
        <p:txBody>
          <a:bodyPr wrap="square" rtlCol="0">
            <a:spAutoFit/>
          </a:bodyPr>
          <a:lstStyle/>
          <a:p>
            <a:pPr algn="ctr"/>
            <a:r>
              <a:rPr kumimoji="1" lang="en-US" altLang="ja-JP" sz="3200" b="1" dirty="0">
                <a:latin typeface="Yet R" panose="02030504000101010101" pitchFamily="18" charset="-127"/>
                <a:ea typeface="Yet R" panose="02030504000101010101" pitchFamily="18" charset="-127"/>
              </a:rPr>
              <a:t>ARPA-H</a:t>
            </a:r>
            <a:r>
              <a:rPr kumimoji="1" lang="ja-JP" altLang="en-US" sz="3200" b="1" dirty="0">
                <a:latin typeface="Yet R" panose="02030504000101010101" pitchFamily="18" charset="-127"/>
                <a:ea typeface="Yet R" panose="02030504000101010101" pitchFamily="18" charset="-127"/>
              </a:rPr>
              <a:t>のミッション</a:t>
            </a:r>
            <a:endParaRPr kumimoji="1" lang="en-US" altLang="ja-JP" sz="1050" b="1" dirty="0">
              <a:latin typeface="Yet R" panose="02030504000101010101" pitchFamily="18" charset="-127"/>
              <a:ea typeface="Yet R" panose="02030504000101010101" pitchFamily="18" charset="-127"/>
            </a:endParaRPr>
          </a:p>
        </p:txBody>
      </p:sp>
      <p:sp>
        <p:nvSpPr>
          <p:cNvPr id="9" name="テキスト ボックス 8">
            <a:extLst>
              <a:ext uri="{FF2B5EF4-FFF2-40B4-BE49-F238E27FC236}">
                <a16:creationId xmlns:a16="http://schemas.microsoft.com/office/drawing/2014/main" id="{EC0600D3-8D04-4070-BBEB-52AB1FFF9BDB}"/>
              </a:ext>
            </a:extLst>
          </p:cNvPr>
          <p:cNvSpPr txBox="1"/>
          <p:nvPr/>
        </p:nvSpPr>
        <p:spPr>
          <a:xfrm>
            <a:off x="2173288" y="5829657"/>
            <a:ext cx="8451170" cy="938719"/>
          </a:xfrm>
          <a:prstGeom prst="rect">
            <a:avLst/>
          </a:prstGeom>
          <a:solidFill>
            <a:schemeClr val="accent3">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kumimoji="1" lang="ja-JP" altLang="en-US" sz="1000" dirty="0">
                <a:latin typeface="Lao UI" panose="020B0502040204020203" pitchFamily="34" charset="0"/>
                <a:ea typeface="BIZ UDPゴシック" panose="020B0400000000000000" pitchFamily="50" charset="-128"/>
                <a:cs typeface="Lao UI" panose="020B0502040204020203" pitchFamily="34" charset="0"/>
              </a:rPr>
              <a:t>■参考文書：</a:t>
            </a:r>
            <a:endParaRPr kumimoji="1" lang="en-US" altLang="ja-JP" sz="900" dirty="0">
              <a:latin typeface="Lao UI" panose="020B0502040204020203" pitchFamily="34" charset="0"/>
              <a:ea typeface="BIZ UDPゴシック" panose="020B0400000000000000" pitchFamily="50" charset="-128"/>
              <a:cs typeface="Lao UI" panose="020B0502040204020203" pitchFamily="34" charset="0"/>
            </a:endParaRP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WHITE HOUSE OFFICE OF SCIENCE AND TECHNOLOGY POLICY &amp; NATIONAL INSTITUTES OF HEALTH LISTENING SESSIONS FOR ARPA-H: SUMMARY REPORT</a:t>
            </a: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2"/>
              </a:rPr>
              <a:t>https://www.whitehouse.gov/wp-content/uploads/2021/09/093021-ARPA-H-Listening-Session-Summary_Final.pdf</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 </a:t>
            </a:r>
          </a:p>
          <a:p>
            <a:r>
              <a:rPr lang="en-US" altLang="ja-JP" sz="900" dirty="0">
                <a:latin typeface="Lao UI" panose="020B0502040204020203" pitchFamily="34" charset="0"/>
                <a:cs typeface="Lao UI" panose="020B0502040204020203" pitchFamily="34" charset="0"/>
              </a:rPr>
              <a:t>ARPA-H Concept Paper 	</a:t>
            </a:r>
            <a:r>
              <a:rPr lang="ja-JP" altLang="en-US" sz="900" dirty="0">
                <a:latin typeface="Lao UI" panose="020B0502040204020203" pitchFamily="34" charset="0"/>
                <a:cs typeface="Lao UI" panose="020B0502040204020203" pitchFamily="34" charset="0"/>
              </a:rPr>
              <a:t>　 </a:t>
            </a:r>
            <a:r>
              <a:rPr lang="en-US" altLang="ja-JP" sz="900" dirty="0">
                <a:latin typeface="Lao UI" panose="020B0502040204020203" pitchFamily="34" charset="0"/>
                <a:cs typeface="Lao UI" panose="020B0502040204020203" pitchFamily="34" charset="0"/>
                <a:hlinkClick r:id="rId3"/>
              </a:rPr>
              <a:t>https://www.whitehouse.gov/wp-content/uploads/2021/06/ARPA-H-Concept-Paper.pdf</a:t>
            </a:r>
            <a:r>
              <a:rPr lang="en-US" altLang="ja-JP" sz="900" dirty="0">
                <a:latin typeface="Lao UI" panose="020B0502040204020203" pitchFamily="34" charset="0"/>
                <a:cs typeface="Lao UI" panose="020B0502040204020203" pitchFamily="34" charset="0"/>
              </a:rPr>
              <a:t> </a:t>
            </a:r>
          </a:p>
          <a:p>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ARPA-</a:t>
            </a:r>
            <a:r>
              <a:rPr lang="ja-JP" altLang="en-US" sz="900" dirty="0">
                <a:latin typeface="Lao UI" panose="020B0502040204020203" pitchFamily="34" charset="0"/>
                <a:ea typeface="BIZ UDPゴシック" panose="020B0400000000000000" pitchFamily="50" charset="-128"/>
                <a:cs typeface="Lao UI" panose="020B0502040204020203" pitchFamily="34" charset="0"/>
              </a:rPr>
              <a:t>Ｈ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Fact Sheet</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rPr>
              <a:t>	</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4"/>
              </a:rPr>
              <a:t>https://www.whitehouse.gov/wp-content/uploads/2021/06/ARPA-H-Fact-Sheet.pdf</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endParaRPr kumimoji="1" lang="en-US" altLang="ja-JP" sz="900" dirty="0">
              <a:latin typeface="Lao UI" panose="020B0502040204020203" pitchFamily="34" charset="0"/>
              <a:ea typeface="BIZ UDPゴシック" panose="020B0400000000000000" pitchFamily="50" charset="-128"/>
              <a:cs typeface="Lao UI" panose="020B0502040204020203" pitchFamily="34" charset="0"/>
            </a:endParaRPr>
          </a:p>
          <a:p>
            <a:r>
              <a:rPr lang="en-US" altLang="ja-JP" sz="900" dirty="0">
                <a:latin typeface="Lao UI" panose="020B0502040204020203" pitchFamily="34" charset="0"/>
                <a:cs typeface="Lao UI" panose="020B0502040204020203" pitchFamily="34" charset="0"/>
              </a:rPr>
              <a:t>ARPA-H Frequently Asked Questions</a:t>
            </a:r>
            <a:r>
              <a:rPr lang="ja-JP" altLang="en-US" sz="900" dirty="0">
                <a:latin typeface="Lao UI" panose="020B0502040204020203" pitchFamily="34" charset="0"/>
                <a:cs typeface="Lao UI" panose="020B0502040204020203" pitchFamily="34" charset="0"/>
              </a:rPr>
              <a:t>　</a:t>
            </a:r>
            <a:r>
              <a:rPr kumimoji="1" lang="en-US" altLang="ja-JP" sz="900" dirty="0">
                <a:latin typeface="Lao UI" panose="020B0502040204020203" pitchFamily="34" charset="0"/>
                <a:ea typeface="BIZ UDPゴシック" panose="020B0400000000000000" pitchFamily="50" charset="-128"/>
                <a:cs typeface="Lao UI" panose="020B0502040204020203" pitchFamily="34" charset="0"/>
                <a:hlinkClick r:id="rId5"/>
              </a:rPr>
              <a:t>https://www.whitehouse.gov/wp-content/uploads/2021/09/092921-ARPA-H-FAQ.pdf</a:t>
            </a:r>
            <a:r>
              <a:rPr kumimoji="1" lang="ja-JP" altLang="en-US" sz="900" dirty="0">
                <a:latin typeface="Lao UI" panose="020B0502040204020203" pitchFamily="34" charset="0"/>
                <a:ea typeface="BIZ UDPゴシック" panose="020B0400000000000000" pitchFamily="50" charset="-128"/>
                <a:cs typeface="Lao UI" panose="020B0502040204020203" pitchFamily="34" charset="0"/>
              </a:rPr>
              <a:t>　</a:t>
            </a:r>
          </a:p>
        </p:txBody>
      </p:sp>
    </p:spTree>
    <p:extLst>
      <p:ext uri="{BB962C8B-B14F-4D97-AF65-F5344CB8AC3E}">
        <p14:creationId xmlns:p14="http://schemas.microsoft.com/office/powerpoint/2010/main" val="4004098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3630" y="373711"/>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に</a:t>
            </a:r>
            <a:r>
              <a:rPr lang="en-US" altLang="ja-JP" sz="3200" b="1" dirty="0">
                <a:latin typeface="Meiryo UI" panose="020B0604030504040204" pitchFamily="50" charset="-128"/>
                <a:ea typeface="Meiryo UI" panose="020B0604030504040204" pitchFamily="50" charset="-128"/>
              </a:rPr>
              <a:t>ARPA</a:t>
            </a:r>
            <a:r>
              <a:rPr lang="ja-JP" altLang="en-US" sz="3200" b="1" dirty="0">
                <a:latin typeface="Meiryo UI" panose="020B0604030504040204" pitchFamily="50" charset="-128"/>
                <a:ea typeface="Meiryo UI" panose="020B0604030504040204" pitchFamily="50" charset="-128"/>
              </a:rPr>
              <a:t>ー</a:t>
            </a:r>
            <a:r>
              <a:rPr lang="en-US" altLang="ja-JP" sz="3200" b="1" dirty="0">
                <a:latin typeface="Meiryo UI" panose="020B0604030504040204" pitchFamily="50" charset="-128"/>
                <a:ea typeface="Meiryo UI" panose="020B0604030504040204" pitchFamily="50" charset="-128"/>
              </a:rPr>
              <a:t>H</a:t>
            </a:r>
            <a:r>
              <a:rPr lang="ja-JP" altLang="en-US" sz="3200" b="1" dirty="0">
                <a:latin typeface="Meiryo UI" panose="020B0604030504040204" pitchFamily="50" charset="-128"/>
                <a:ea typeface="Meiryo UI" panose="020B0604030504040204" pitchFamily="50" charset="-128"/>
              </a:rPr>
              <a:t>が仲間入り</a:t>
            </a:r>
          </a:p>
        </p:txBody>
      </p:sp>
      <p:sp>
        <p:nvSpPr>
          <p:cNvPr id="2" name="角丸四角形 1"/>
          <p:cNvSpPr/>
          <p:nvPr/>
        </p:nvSpPr>
        <p:spPr>
          <a:xfrm>
            <a:off x="4161421" y="1067438"/>
            <a:ext cx="3948112" cy="647700"/>
          </a:xfrm>
          <a:prstGeom prst="roundRect">
            <a:avLst>
              <a:gd name="adj" fmla="val 36275"/>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国立衛生研究所</a:t>
            </a:r>
            <a:r>
              <a:rPr kumimoji="1" lang="ja-JP" altLang="en-US"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rPr>
              <a:t>NIH</a:t>
            </a:r>
            <a:r>
              <a:rPr kumimoji="1" lang="ja-JP" altLang="en-US" dirty="0">
                <a:latin typeface="游ゴシック" panose="020B0400000000000000" pitchFamily="50" charset="-128"/>
                <a:ea typeface="游ゴシック" panose="020B0400000000000000" pitchFamily="50" charset="-128"/>
              </a:rPr>
              <a:t>）</a:t>
            </a:r>
            <a:endParaRPr lang="en-US" altLang="ja-JP" dirty="0">
              <a:latin typeface="游ゴシック" panose="020B0400000000000000" pitchFamily="50" charset="-128"/>
              <a:ea typeface="游ゴシック" panose="020B0400000000000000" pitchFamily="50" charset="-128"/>
            </a:endParaRPr>
          </a:p>
          <a:p>
            <a:pPr algn="ctr"/>
            <a:r>
              <a:rPr lang="en-US" altLang="ja-JP" sz="1400" dirty="0">
                <a:latin typeface="游ゴシック" panose="020B0400000000000000" pitchFamily="50" charset="-128"/>
                <a:ea typeface="游ゴシック" panose="020B0400000000000000" pitchFamily="50" charset="-128"/>
              </a:rPr>
              <a:t>NIH Office of the Director (OD)</a:t>
            </a:r>
            <a:endParaRPr kumimoji="1" lang="en-US" altLang="ja-JP" sz="14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3630" y="1219001"/>
            <a:ext cx="3142463" cy="338554"/>
          </a:xfrm>
          <a:prstGeom prst="rect">
            <a:avLst/>
          </a:prstGeom>
        </p:spPr>
        <p:txBody>
          <a:bodyPr wrap="none">
            <a:spAutoFit/>
          </a:bodyPr>
          <a:lstStyle/>
          <a:p>
            <a:r>
              <a:rPr lang="en-US" altLang="ja-JP" sz="1600" dirty="0">
                <a:latin typeface="Amasis MT Pro Black" panose="02040A04050005020304" pitchFamily="18" charset="0"/>
              </a:rPr>
              <a:t>National Institutes of Health</a:t>
            </a:r>
            <a:endParaRPr lang="ja-JP" altLang="en-US" sz="1600" dirty="0">
              <a:latin typeface="Amasis MT Pro Black" panose="02040A04050005020304" pitchFamily="18" charset="0"/>
            </a:endParaRPr>
          </a:p>
        </p:txBody>
      </p:sp>
      <p:sp>
        <p:nvSpPr>
          <p:cNvPr id="4" name="正方形/長方形 3"/>
          <p:cNvSpPr/>
          <p:nvPr/>
        </p:nvSpPr>
        <p:spPr>
          <a:xfrm>
            <a:off x="3848080" y="29561"/>
            <a:ext cx="4453462" cy="423193"/>
          </a:xfrm>
          <a:prstGeom prst="rect">
            <a:avLst/>
          </a:prstGeom>
        </p:spPr>
        <p:txBody>
          <a:bodyPr wrap="none">
            <a:spAutoFit/>
          </a:bodyPr>
          <a:lstStyle/>
          <a:p>
            <a:pPr algn="ctr"/>
            <a:r>
              <a:rPr lang="ja-JP" altLang="en-US" sz="1100" b="1" dirty="0">
                <a:latin typeface="BIZ UDPゴシック" panose="020B0400000000000000" pitchFamily="50" charset="-128"/>
                <a:ea typeface="BIZ UDPゴシック" panose="020B0400000000000000" pitchFamily="50" charset="-128"/>
              </a:rPr>
              <a:t>米連邦保健福祉省（</a:t>
            </a:r>
            <a:r>
              <a:rPr lang="en-US" altLang="ja-JP" sz="1100" b="1" dirty="0">
                <a:latin typeface="BIZ UDPゴシック" panose="020B0400000000000000" pitchFamily="50" charset="-128"/>
                <a:ea typeface="BIZ UDPゴシック" panose="020B0400000000000000" pitchFamily="50" charset="-128"/>
              </a:rPr>
              <a:t>HHS</a:t>
            </a:r>
            <a:r>
              <a:rPr lang="ja-JP" altLang="en-US" sz="1100" b="1" dirty="0">
                <a:latin typeface="BIZ UDPゴシック" panose="020B0400000000000000" pitchFamily="50" charset="-128"/>
                <a:ea typeface="BIZ UDPゴシック" panose="020B0400000000000000" pitchFamily="50" charset="-128"/>
              </a:rPr>
              <a:t>）</a:t>
            </a:r>
            <a:endParaRPr lang="en-US" altLang="ja-JP" sz="1100" b="1" dirty="0">
              <a:latin typeface="BIZ UDPゴシック" panose="020B0400000000000000" pitchFamily="50" charset="-128"/>
              <a:ea typeface="BIZ UDPゴシック" panose="020B0400000000000000" pitchFamily="50" charset="-128"/>
            </a:endParaRPr>
          </a:p>
          <a:p>
            <a:pPr algn="ctr"/>
            <a:r>
              <a:rPr lang="en-US" altLang="ja-JP" sz="1050" dirty="0">
                <a:latin typeface="BIZ UDPゴシック" panose="020B0400000000000000" pitchFamily="50" charset="-128"/>
                <a:ea typeface="BIZ UDPゴシック" panose="020B0400000000000000" pitchFamily="50" charset="-128"/>
              </a:rPr>
              <a:t>United States Department of Health and Human Services</a:t>
            </a:r>
            <a:endParaRPr lang="ja-JP" altLang="en-US" sz="1050" dirty="0">
              <a:latin typeface="BIZ UDPゴシック" panose="020B0400000000000000" pitchFamily="50" charset="-128"/>
              <a:ea typeface="BIZ UDPゴシック" panose="020B04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08" y="1059189"/>
            <a:ext cx="962025" cy="628650"/>
          </a:xfrm>
          <a:prstGeom prst="rect">
            <a:avLst/>
          </a:prstGeom>
        </p:spPr>
      </p:pic>
      <p:sp>
        <p:nvSpPr>
          <p:cNvPr id="12" name="角丸四角形 11"/>
          <p:cNvSpPr/>
          <p:nvPr/>
        </p:nvSpPr>
        <p:spPr>
          <a:xfrm>
            <a:off x="50800"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国立がん研究所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8" name="角丸四角形 27"/>
          <p:cNvSpPr/>
          <p:nvPr/>
        </p:nvSpPr>
        <p:spPr>
          <a:xfrm>
            <a:off x="3064879"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国立眼研究所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9" name="角丸四角形 28"/>
          <p:cNvSpPr/>
          <p:nvPr/>
        </p:nvSpPr>
        <p:spPr>
          <a:xfrm>
            <a:off x="6215347"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国立心肺血研究所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0" name="角丸四角形 29"/>
          <p:cNvSpPr/>
          <p:nvPr/>
        </p:nvSpPr>
        <p:spPr>
          <a:xfrm>
            <a:off x="9229426"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国立ヒトゲノム研究所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1" name="角丸四角形 30"/>
          <p:cNvSpPr/>
          <p:nvPr/>
        </p:nvSpPr>
        <p:spPr>
          <a:xfrm>
            <a:off x="75495"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国立老化研究所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2" name="角丸四角形 31"/>
          <p:cNvSpPr/>
          <p:nvPr/>
        </p:nvSpPr>
        <p:spPr>
          <a:xfrm>
            <a:off x="3089574"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国立アルコール乱用・</a:t>
            </a:r>
            <a:r>
              <a:rPr lang="ja-JP" altLang="en-US" sz="1400" b="1" dirty="0">
                <a:latin typeface="Meiryo UI" panose="020B0604030504040204" pitchFamily="50" charset="-128"/>
                <a:ea typeface="Meiryo UI" panose="020B0604030504040204" pitchFamily="50" charset="-128"/>
              </a:rPr>
              <a:t>依存症研究所</a:t>
            </a:r>
            <a:endParaRPr lang="en-US" altLang="ja-JP" sz="1400" b="1" dirty="0">
              <a:latin typeface="Meiryo UI" panose="020B0604030504040204" pitchFamily="50" charset="-128"/>
              <a:ea typeface="Meiryo UI" panose="020B0604030504040204" pitchFamily="50" charset="-128"/>
            </a:endParaRPr>
          </a:p>
          <a:p>
            <a:pPr algn="ctr"/>
            <a:endParaRPr kumimoji="1" lang="en-US" altLang="ja-JP" sz="1400" b="1" dirty="0">
              <a:latin typeface="Meiryo UI" panose="020B0604030504040204" pitchFamily="50" charset="-128"/>
              <a:ea typeface="Meiryo UI" panose="020B0604030504040204" pitchFamily="50" charset="-128"/>
            </a:endParaRPr>
          </a:p>
        </p:txBody>
      </p:sp>
      <p:sp>
        <p:nvSpPr>
          <p:cNvPr id="33" name="角丸四角形 32"/>
          <p:cNvSpPr/>
          <p:nvPr/>
        </p:nvSpPr>
        <p:spPr>
          <a:xfrm>
            <a:off x="6240042"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国立関節炎骨格皮膚研究所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4" name="角丸四角形 33"/>
          <p:cNvSpPr/>
          <p:nvPr/>
        </p:nvSpPr>
        <p:spPr>
          <a:xfrm>
            <a:off x="9254121"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国立アレルギー感染症研究所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5" name="角丸四角形 34"/>
          <p:cNvSpPr/>
          <p:nvPr/>
        </p:nvSpPr>
        <p:spPr>
          <a:xfrm>
            <a:off x="75495"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国立小児保健発達研究所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6" name="角丸四角形 35"/>
          <p:cNvSpPr/>
          <p:nvPr/>
        </p:nvSpPr>
        <p:spPr>
          <a:xfrm>
            <a:off x="3089574"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国立聴覚・伝達障害研究所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7" name="角丸四角形 36"/>
          <p:cNvSpPr/>
          <p:nvPr/>
        </p:nvSpPr>
        <p:spPr>
          <a:xfrm>
            <a:off x="6240042"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国立歯科・頭蓋顔面研究所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8" name="角丸四角形 37"/>
          <p:cNvSpPr/>
          <p:nvPr/>
        </p:nvSpPr>
        <p:spPr>
          <a:xfrm>
            <a:off x="9254121"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国立画像生物医学・</a:t>
            </a:r>
            <a:r>
              <a:rPr lang="ja-JP" altLang="en-US" sz="1300" b="1" dirty="0">
                <a:latin typeface="Meiryo UI" panose="020B0604030504040204" pitchFamily="50" charset="-128"/>
                <a:ea typeface="Meiryo UI" panose="020B0604030504040204" pitchFamily="50" charset="-128"/>
              </a:rPr>
              <a:t>生物工学</a:t>
            </a:r>
            <a:r>
              <a:rPr kumimoji="1" lang="ja-JP" altLang="en-US" sz="1300" b="1" dirty="0">
                <a:latin typeface="Meiryo UI" panose="020B0604030504040204" pitchFamily="50" charset="-128"/>
                <a:ea typeface="Meiryo UI" panose="020B0604030504040204" pitchFamily="50" charset="-128"/>
              </a:rPr>
              <a:t>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300" b="1" dirty="0">
              <a:latin typeface="Meiryo UI" panose="020B0604030504040204" pitchFamily="50" charset="-128"/>
              <a:ea typeface="Meiryo UI" panose="020B0604030504040204" pitchFamily="50" charset="-128"/>
            </a:endParaRPr>
          </a:p>
        </p:txBody>
      </p:sp>
      <p:sp>
        <p:nvSpPr>
          <p:cNvPr id="39" name="角丸四角形 38"/>
          <p:cNvSpPr/>
          <p:nvPr/>
        </p:nvSpPr>
        <p:spPr>
          <a:xfrm>
            <a:off x="75495"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国立糖尿病・消化器・腎疾患研究所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200" b="1" dirty="0">
              <a:latin typeface="Meiryo UI" panose="020B0604030504040204" pitchFamily="50" charset="-128"/>
              <a:ea typeface="Meiryo UI" panose="020B0604030504040204" pitchFamily="50" charset="-128"/>
            </a:endParaRPr>
          </a:p>
        </p:txBody>
      </p:sp>
      <p:sp>
        <p:nvSpPr>
          <p:cNvPr id="40" name="角丸四角形 39"/>
          <p:cNvSpPr/>
          <p:nvPr/>
        </p:nvSpPr>
        <p:spPr>
          <a:xfrm>
            <a:off x="3089574"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国立精神衛生研究所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1" name="角丸四角形 40"/>
          <p:cNvSpPr/>
          <p:nvPr/>
        </p:nvSpPr>
        <p:spPr>
          <a:xfrm>
            <a:off x="6240042"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国立神経疾患・脳卒中</a:t>
            </a:r>
            <a:r>
              <a:rPr lang="ja-JP" altLang="en-US" sz="1600" b="1" dirty="0">
                <a:latin typeface="Meiryo UI" panose="020B0604030504040204" pitchFamily="50" charset="-128"/>
                <a:ea typeface="Meiryo UI" panose="020B0604030504040204" pitchFamily="50" charset="-128"/>
              </a:rPr>
              <a:t>研究所</a:t>
            </a: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42" name="角丸四角形 41"/>
          <p:cNvSpPr/>
          <p:nvPr/>
        </p:nvSpPr>
        <p:spPr>
          <a:xfrm>
            <a:off x="9254121"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国立薬物乱用研究所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3" name="角丸四角形 42"/>
          <p:cNvSpPr/>
          <p:nvPr/>
        </p:nvSpPr>
        <p:spPr>
          <a:xfrm>
            <a:off x="75495"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国立看護研究所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4" name="角丸四角形 43"/>
          <p:cNvSpPr/>
          <p:nvPr/>
        </p:nvSpPr>
        <p:spPr>
          <a:xfrm>
            <a:off x="3089574"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国立医学図書館</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5" name="角丸四角形 44"/>
          <p:cNvSpPr/>
          <p:nvPr/>
        </p:nvSpPr>
        <p:spPr>
          <a:xfrm>
            <a:off x="6240042"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国立環境衛生科学研究所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6" name="角丸四角形 45"/>
          <p:cNvSpPr/>
          <p:nvPr/>
        </p:nvSpPr>
        <p:spPr>
          <a:xfrm>
            <a:off x="9254121"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国立一般医科学研究所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7" name="角丸四角形 46"/>
          <p:cNvSpPr/>
          <p:nvPr/>
        </p:nvSpPr>
        <p:spPr>
          <a:xfrm>
            <a:off x="50800"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科学審査センター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8" name="角丸四角形 47"/>
          <p:cNvSpPr/>
          <p:nvPr/>
        </p:nvSpPr>
        <p:spPr>
          <a:xfrm>
            <a:off x="3064879"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国立補完代替医療センター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9" name="角丸四角形 48"/>
          <p:cNvSpPr/>
          <p:nvPr/>
        </p:nvSpPr>
        <p:spPr>
          <a:xfrm>
            <a:off x="6215347"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国立フォガーティ国際センター</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229426"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情報技術センター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51" name="角丸四角形 50"/>
          <p:cNvSpPr/>
          <p:nvPr/>
        </p:nvSpPr>
        <p:spPr>
          <a:xfrm>
            <a:off x="37414" y="6306060"/>
            <a:ext cx="8484286"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52" name="角丸四角形 51"/>
          <p:cNvSpPr/>
          <p:nvPr/>
        </p:nvSpPr>
        <p:spPr>
          <a:xfrm>
            <a:off x="8658418" y="6306060"/>
            <a:ext cx="347877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臨床センター</a:t>
            </a:r>
            <a:endParaRPr kumimoji="1" lang="en-US" altLang="ja-JP" b="1" dirty="0">
              <a:latin typeface="Meiryo UI" panose="020B0604030504040204" pitchFamily="50" charset="-128"/>
              <a:ea typeface="Meiryo UI" panose="020B0604030504040204" pitchFamily="50" charset="-128"/>
            </a:endParaRPr>
          </a:p>
        </p:txBody>
      </p:sp>
      <p:sp>
        <p:nvSpPr>
          <p:cNvPr id="53" name="正方形/長方形 52"/>
          <p:cNvSpPr/>
          <p:nvPr/>
        </p:nvSpPr>
        <p:spPr>
          <a:xfrm>
            <a:off x="453457" y="2243950"/>
            <a:ext cx="215796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Cancer Institute (NCI) </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3598181" y="2243950"/>
            <a:ext cx="189667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Eye Institute (NEI)</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6323454" y="2222776"/>
            <a:ext cx="2847254"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Heart, Lung, and Blood Institute (NHLBI)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9214541" y="2228362"/>
            <a:ext cx="3023585"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Human Genome Research Institute (NHGRI)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0" name="正方形/長方形 59"/>
          <p:cNvSpPr/>
          <p:nvPr/>
        </p:nvSpPr>
        <p:spPr>
          <a:xfrm>
            <a:off x="454697" y="2981384"/>
            <a:ext cx="221887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Aging (NIA)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3225963" y="2903978"/>
            <a:ext cx="2331087"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on Alcohol Abuse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Alcoholism (NIAAA)</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6144317" y="2886368"/>
            <a:ext cx="3105338"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Arthritis and Musculoskeletal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Skin Diseases (NIAMS)</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9687235" y="2855590"/>
            <a:ext cx="2097049" cy="400110"/>
          </a:xfrm>
          <a:prstGeom prst="rect">
            <a:avLst/>
          </a:prstGeom>
        </p:spPr>
        <p:txBody>
          <a:bodyPr wrap="none">
            <a:spAutoFit/>
          </a:bodyPr>
          <a:lstStyle/>
          <a:p>
            <a:r>
              <a:rPr lang="en-US" altLang="ja-JP" sz="1000" dirty="0">
                <a:solidFill>
                  <a:schemeClr val="bg1"/>
                </a:solidFill>
                <a:latin typeface="游ゴシック" panose="020B0400000000000000" pitchFamily="50" charset="-128"/>
                <a:ea typeface="游ゴシック" panose="020B0400000000000000" pitchFamily="50" charset="-128"/>
              </a:rPr>
              <a:t>National Institute of Allergy and </a:t>
            </a:r>
          </a:p>
          <a:p>
            <a:r>
              <a:rPr lang="en-US" altLang="ja-JP" sz="1000" dirty="0">
                <a:solidFill>
                  <a:schemeClr val="bg1"/>
                </a:solidFill>
                <a:latin typeface="游ゴシック" panose="020B0400000000000000" pitchFamily="50" charset="-128"/>
                <a:ea typeface="游ゴシック" panose="020B0400000000000000" pitchFamily="50" charset="-128"/>
              </a:rPr>
              <a:t>Infectious Diseases (NIAID)</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9063" y="3635091"/>
            <a:ext cx="3110146"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Eunice Kennedy Shriver National Institute of Child Health and</a:t>
            </a:r>
          </a:p>
          <a:p>
            <a:pPr algn="ctr"/>
            <a:r>
              <a:rPr lang="en-US" altLang="ja-JP" sz="800" dirty="0">
                <a:solidFill>
                  <a:schemeClr val="bg1"/>
                </a:solidFill>
                <a:latin typeface="游ゴシック" panose="020B0400000000000000" pitchFamily="50" charset="-128"/>
                <a:ea typeface="游ゴシック" panose="020B0400000000000000" pitchFamily="50" charset="-128"/>
              </a:rPr>
              <a:t>Human Development (NICHD)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3559195" y="3635697"/>
            <a:ext cx="2149948"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National Institute on Deafness and </a:t>
            </a:r>
          </a:p>
          <a:p>
            <a:pPr algn="ctr"/>
            <a:r>
              <a:rPr lang="en-US" altLang="ja-JP" sz="800" dirty="0">
                <a:solidFill>
                  <a:schemeClr val="bg1"/>
                </a:solidFill>
                <a:latin typeface="游ゴシック" panose="020B0400000000000000" pitchFamily="50" charset="-128"/>
                <a:ea typeface="游ゴシック" panose="020B0400000000000000" pitchFamily="50" charset="-128"/>
              </a:rPr>
              <a:t>Other Communication Disorders (NIDCD)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6703365" y="3609691"/>
            <a:ext cx="2087431"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Dental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Craniofacial Research (NIDCR)</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9283526" y="3596991"/>
            <a:ext cx="285366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Biomedical Imaging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Bioengineering (NIBIB)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416667" y="4345663"/>
            <a:ext cx="2327881"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Diabetes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Digestive and Kidney Diseases (NIDDK)</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3178195" y="4419122"/>
            <a:ext cx="28616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Mental Health (NIMH)</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6300920" y="4321784"/>
            <a:ext cx="278954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Neurological Disorders </a:t>
            </a:r>
          </a:p>
          <a:p>
            <a:pPr algn="ctr"/>
            <a:r>
              <a:rPr lang="en-US" altLang="ja-JP" sz="1000" dirty="0">
                <a:solidFill>
                  <a:schemeClr val="bg1"/>
                </a:solidFill>
                <a:latin typeface="游ゴシック" panose="020B0400000000000000" pitchFamily="50" charset="-128"/>
                <a:ea typeface="游ゴシック" panose="020B0400000000000000" pitchFamily="50" charset="-128"/>
              </a:rPr>
              <a:t>and Stroke (NINDS)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9469922" y="4415172"/>
            <a:ext cx="27013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Drug Abuse (NIDA)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77516" y="5178160"/>
            <a:ext cx="304602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Nursing Research (NINR)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383940" y="5190860"/>
            <a:ext cx="2396810"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Library of Medicine (NLM)</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5" name="正方形/長方形 74"/>
          <p:cNvSpPr/>
          <p:nvPr/>
        </p:nvSpPr>
        <p:spPr>
          <a:xfrm>
            <a:off x="6603177" y="5072179"/>
            <a:ext cx="228780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Environmental </a:t>
            </a:r>
          </a:p>
          <a:p>
            <a:pPr algn="ctr"/>
            <a:r>
              <a:rPr lang="en-US" altLang="ja-JP" sz="1000" dirty="0">
                <a:solidFill>
                  <a:schemeClr val="bg1"/>
                </a:solidFill>
                <a:latin typeface="游ゴシック" panose="020B0400000000000000" pitchFamily="50" charset="-128"/>
                <a:ea typeface="游ゴシック" panose="020B0400000000000000" pitchFamily="50" charset="-128"/>
              </a:rPr>
              <a:t>Health Sciences (NIEHS)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9620461" y="5044666"/>
            <a:ext cx="2281394"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a:t>
            </a:r>
          </a:p>
          <a:p>
            <a:pPr algn="ctr"/>
            <a:r>
              <a:rPr lang="en-US" altLang="ja-JP" sz="1000" dirty="0">
                <a:solidFill>
                  <a:schemeClr val="bg1"/>
                </a:solidFill>
                <a:latin typeface="游ゴシック" panose="020B0400000000000000" pitchFamily="50" charset="-128"/>
                <a:ea typeface="游ゴシック" panose="020B0400000000000000" pitchFamily="50" charset="-128"/>
              </a:rPr>
              <a:t>General Medical Sciences (NIGMS)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334033" y="5936936"/>
            <a:ext cx="231986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Scientific Review (CSR)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9365815" y="5933519"/>
            <a:ext cx="267733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Information Technology (CIT)</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6572969" y="5937191"/>
            <a:ext cx="2297424"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Fogarty International Center (FIC)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293096" y="5812603"/>
            <a:ext cx="254428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Center for Complementary and</a:t>
            </a:r>
          </a:p>
          <a:p>
            <a:pPr algn="ctr"/>
            <a:r>
              <a:rPr lang="en-US" altLang="ja-JP" sz="1000" dirty="0">
                <a:solidFill>
                  <a:schemeClr val="bg1"/>
                </a:solidFill>
                <a:latin typeface="游ゴシック" panose="020B0400000000000000" pitchFamily="50" charset="-128"/>
                <a:ea typeface="游ゴシック" panose="020B0400000000000000" pitchFamily="50" charset="-128"/>
              </a:rPr>
              <a:t>Integrative Health (NCCIH)</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4" name="角丸四角形 49">
            <a:extLst>
              <a:ext uri="{FF2B5EF4-FFF2-40B4-BE49-F238E27FC236}">
                <a16:creationId xmlns:a16="http://schemas.microsoft.com/office/drawing/2014/main" id="{18BBF55A-90BF-4A34-8063-DEAD56555F03}"/>
              </a:ext>
            </a:extLst>
          </p:cNvPr>
          <p:cNvSpPr/>
          <p:nvPr/>
        </p:nvSpPr>
        <p:spPr>
          <a:xfrm>
            <a:off x="8821005" y="326414"/>
            <a:ext cx="2963279" cy="667602"/>
          </a:xfrm>
          <a:prstGeom prst="roundRect">
            <a:avLst>
              <a:gd name="adj" fmla="val 28432"/>
            </a:avLst>
          </a:prstGeom>
          <a:solidFill>
            <a:schemeClr val="accent5">
              <a:lumMod val="50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医療高等研究計画局</a:t>
            </a:r>
            <a:endParaRPr kumimoji="1" lang="en-US" altLang="ja-JP" b="1" dirty="0">
              <a:latin typeface="Meiryo UI" panose="020B0604030504040204" pitchFamily="50" charset="-128"/>
              <a:ea typeface="Meiryo UI" panose="020B0604030504040204" pitchFamily="50" charset="-128"/>
            </a:endParaRPr>
          </a:p>
          <a:p>
            <a:pPr algn="ctr"/>
            <a:r>
              <a:rPr kumimoji="1" lang="en-US" altLang="ja-JP" b="1" dirty="0">
                <a:latin typeface="Meiryo UI" panose="020B0604030504040204" pitchFamily="50" charset="-128"/>
                <a:ea typeface="Meiryo UI" panose="020B0604030504040204" pitchFamily="50" charset="-128"/>
              </a:rPr>
              <a:t>ARPA-H</a:t>
            </a:r>
          </a:p>
        </p:txBody>
      </p:sp>
    </p:spTree>
    <p:extLst>
      <p:ext uri="{BB962C8B-B14F-4D97-AF65-F5344CB8AC3E}">
        <p14:creationId xmlns:p14="http://schemas.microsoft.com/office/powerpoint/2010/main" val="298368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50"/>
          <p:cNvSpPr/>
          <p:nvPr/>
        </p:nvSpPr>
        <p:spPr>
          <a:xfrm rot="20235152">
            <a:off x="3853555" y="4734808"/>
            <a:ext cx="441186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4" name="角丸四角形 49">
            <a:extLst>
              <a:ext uri="{FF2B5EF4-FFF2-40B4-BE49-F238E27FC236}">
                <a16:creationId xmlns:a16="http://schemas.microsoft.com/office/drawing/2014/main" id="{18BBF55A-90BF-4A34-8063-DEAD56555F03}"/>
              </a:ext>
            </a:extLst>
          </p:cNvPr>
          <p:cNvSpPr/>
          <p:nvPr/>
        </p:nvSpPr>
        <p:spPr>
          <a:xfrm rot="343692">
            <a:off x="8442074" y="2012338"/>
            <a:ext cx="2963279" cy="667602"/>
          </a:xfrm>
          <a:prstGeom prst="roundRect">
            <a:avLst>
              <a:gd name="adj" fmla="val 28432"/>
            </a:avLst>
          </a:prstGeom>
          <a:solidFill>
            <a:schemeClr val="accent5">
              <a:lumMod val="50000"/>
            </a:schemeClr>
          </a:solid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医療高等研究計画局</a:t>
            </a:r>
            <a:endParaRPr kumimoji="1" lang="en-US" altLang="ja-JP" b="1" dirty="0">
              <a:latin typeface="Meiryo UI" panose="020B0604030504040204" pitchFamily="50" charset="-128"/>
              <a:ea typeface="Meiryo UI" panose="020B0604030504040204" pitchFamily="50" charset="-128"/>
            </a:endParaRPr>
          </a:p>
          <a:p>
            <a:pPr algn="ctr"/>
            <a:r>
              <a:rPr kumimoji="1" lang="en-US" altLang="ja-JP" b="1" dirty="0">
                <a:latin typeface="Meiryo UI" panose="020B0604030504040204" pitchFamily="50" charset="-128"/>
                <a:ea typeface="Meiryo UI" panose="020B0604030504040204" pitchFamily="50" charset="-128"/>
              </a:rPr>
              <a:t>ARPA-H</a:t>
            </a:r>
          </a:p>
        </p:txBody>
      </p:sp>
      <p:sp>
        <p:nvSpPr>
          <p:cNvPr id="5" name="楕円 4">
            <a:extLst>
              <a:ext uri="{FF2B5EF4-FFF2-40B4-BE49-F238E27FC236}">
                <a16:creationId xmlns:a16="http://schemas.microsoft.com/office/drawing/2014/main" id="{09E3315E-564C-4631-87FB-05EC07BD6D3B}"/>
              </a:ext>
            </a:extLst>
          </p:cNvPr>
          <p:cNvSpPr/>
          <p:nvPr/>
        </p:nvSpPr>
        <p:spPr>
          <a:xfrm>
            <a:off x="147916" y="3550540"/>
            <a:ext cx="4097597" cy="2688772"/>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lumMod val="95000"/>
                  </a:schemeClr>
                </a:solidFill>
                <a:latin typeface="BIZ UDPゴシック" panose="020B0400000000000000" pitchFamily="50" charset="-128"/>
                <a:ea typeface="BIZ UDPゴシック" panose="020B0400000000000000" pitchFamily="50" charset="-128"/>
              </a:rPr>
              <a:t>NIH</a:t>
            </a:r>
            <a:r>
              <a:rPr lang="ja-JP" altLang="en-US" sz="2800" dirty="0">
                <a:solidFill>
                  <a:schemeClr val="bg1">
                    <a:lumMod val="95000"/>
                  </a:schemeClr>
                </a:solidFill>
                <a:latin typeface="BIZ UDPゴシック" panose="020B0400000000000000" pitchFamily="50" charset="-128"/>
                <a:ea typeface="BIZ UDPゴシック" panose="020B0400000000000000" pitchFamily="50" charset="-128"/>
              </a:rPr>
              <a:t>共通基金</a:t>
            </a:r>
            <a:endParaRPr lang="en-US" altLang="ja-JP" sz="28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2800" dirty="0">
                <a:solidFill>
                  <a:schemeClr val="bg1">
                    <a:lumMod val="95000"/>
                  </a:schemeClr>
                </a:solidFill>
                <a:latin typeface="BIZ UDPゴシック" panose="020B0400000000000000" pitchFamily="50" charset="-128"/>
                <a:ea typeface="BIZ UDPゴシック" panose="020B0400000000000000" pitchFamily="50" charset="-128"/>
              </a:rPr>
              <a:t>ハイリスク・ハイリワード研究プログラム</a:t>
            </a:r>
            <a:endParaRPr kumimoji="1" lang="ja-JP" altLang="en-US" sz="2800"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83" name="楕円 82">
            <a:extLst>
              <a:ext uri="{FF2B5EF4-FFF2-40B4-BE49-F238E27FC236}">
                <a16:creationId xmlns:a16="http://schemas.microsoft.com/office/drawing/2014/main" id="{E8275106-19E7-48D4-A976-D30761577DCB}"/>
              </a:ext>
            </a:extLst>
          </p:cNvPr>
          <p:cNvSpPr/>
          <p:nvPr/>
        </p:nvSpPr>
        <p:spPr>
          <a:xfrm>
            <a:off x="3764722" y="2063111"/>
            <a:ext cx="3338868" cy="1913010"/>
          </a:xfrm>
          <a:prstGeom prst="ellipse">
            <a:avLst/>
          </a:prstGeom>
          <a:solidFill>
            <a:srgbClr val="FFC00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FDA</a:t>
            </a:r>
            <a:endParaRPr kumimoji="1" lang="ja-JP" altLang="en-US"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4" name="楕円 83">
            <a:extLst>
              <a:ext uri="{FF2B5EF4-FFF2-40B4-BE49-F238E27FC236}">
                <a16:creationId xmlns:a16="http://schemas.microsoft.com/office/drawing/2014/main" id="{5B9FCD9B-0666-4C69-8517-B55F78DAEB64}"/>
              </a:ext>
            </a:extLst>
          </p:cNvPr>
          <p:cNvSpPr/>
          <p:nvPr/>
        </p:nvSpPr>
        <p:spPr>
          <a:xfrm>
            <a:off x="7836467" y="3930519"/>
            <a:ext cx="3593533" cy="2385867"/>
          </a:xfrm>
          <a:prstGeom prst="ellipse">
            <a:avLst/>
          </a:prstGeom>
          <a:solidFill>
            <a:srgbClr val="C0000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BARDA</a:t>
            </a:r>
            <a:endParaRPr kumimoji="1" lang="ja-JP" altLang="en-US" sz="44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5" name="楕円 84">
            <a:extLst>
              <a:ext uri="{FF2B5EF4-FFF2-40B4-BE49-F238E27FC236}">
                <a16:creationId xmlns:a16="http://schemas.microsoft.com/office/drawing/2014/main" id="{B7F3311B-4CA3-4DB0-81B4-9095B8B559C1}"/>
              </a:ext>
            </a:extLst>
          </p:cNvPr>
          <p:cNvSpPr/>
          <p:nvPr/>
        </p:nvSpPr>
        <p:spPr>
          <a:xfrm rot="20781291">
            <a:off x="784543" y="1094970"/>
            <a:ext cx="2824344" cy="1542306"/>
          </a:xfrm>
          <a:prstGeom prst="ellipse">
            <a:avLst/>
          </a:prstGeom>
          <a:solidFill>
            <a:srgbClr val="7030A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CDC</a:t>
            </a:r>
            <a:endParaRPr kumimoji="1" lang="ja-JP" altLang="en-US" sz="48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6" name="テキスト ボックス 85">
            <a:extLst>
              <a:ext uri="{FF2B5EF4-FFF2-40B4-BE49-F238E27FC236}">
                <a16:creationId xmlns:a16="http://schemas.microsoft.com/office/drawing/2014/main" id="{2E5B8C69-C428-4C01-AF88-2CA6A17AF7D6}"/>
              </a:ext>
            </a:extLst>
          </p:cNvPr>
          <p:cNvSpPr txBox="1"/>
          <p:nvPr/>
        </p:nvSpPr>
        <p:spPr>
          <a:xfrm>
            <a:off x="0" y="438638"/>
            <a:ext cx="12192000" cy="584775"/>
          </a:xfrm>
          <a:prstGeom prst="rect">
            <a:avLst/>
          </a:prstGeom>
          <a:noFill/>
        </p:spPr>
        <p:txBody>
          <a:bodyPr wrap="square" rtlCol="0">
            <a:spAutoFit/>
          </a:bodyPr>
          <a:lstStyle/>
          <a:p>
            <a:pPr algn="ctr"/>
            <a:r>
              <a:rPr kumimoji="1" lang="ja-JP" altLang="en-US" sz="3200" b="1" dirty="0">
                <a:latin typeface="Yet R" panose="02030504000101010101" pitchFamily="18" charset="-127"/>
                <a:ea typeface="Yet R" panose="02030504000101010101" pitchFamily="18" charset="-127"/>
              </a:rPr>
              <a:t>類似の組織との棲み分け？</a:t>
            </a:r>
            <a:endParaRPr kumimoji="1" lang="en-US" altLang="ja-JP" sz="1050" b="1"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380118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kumimoji="1" lang="ja-JP" altLang="en-US" sz="41200" b="1" dirty="0">
                <a:solidFill>
                  <a:schemeClr val="accent3">
                    <a:lumMod val="60000"/>
                    <a:lumOff val="40000"/>
                  </a:schemeClr>
                </a:solidFill>
                <a:latin typeface="Meiryo UI" panose="020B0604030504040204" pitchFamily="50" charset="-128"/>
                <a:ea typeface="Meiryo UI" panose="020B0604030504040204" pitchFamily="50" charset="-128"/>
              </a:rPr>
              <a:t>５</a:t>
            </a: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a:solidFill>
                  <a:srgbClr val="FFC000"/>
                </a:solidFill>
                <a:effectLst>
                  <a:outerShdw blurRad="38100" dist="38100" dir="2700000" algn="tl">
                    <a:srgbClr val="000000">
                      <a:alpha val="43137"/>
                    </a:srgbClr>
                  </a:outerShdw>
                </a:effectLst>
                <a:latin typeface="Amasis MT Pro Black" panose="02040A04050005020304" pitchFamily="18" charset="0"/>
              </a:rPr>
              <a:t>ARPA-E</a:t>
            </a:r>
            <a:endParaRPr kumimoji="1" lang="ja-JP" altLang="en-US" sz="11500" b="1" dirty="0">
              <a:solidFill>
                <a:srgbClr val="FFC000"/>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1" y="2507228"/>
            <a:ext cx="12191999" cy="461665"/>
          </a:xfrm>
          <a:prstGeom prst="rect">
            <a:avLst/>
          </a:prstGeom>
          <a:noFill/>
        </p:spPr>
        <p:txBody>
          <a:bodyPr wrap="square">
            <a:spAutoFit/>
          </a:bodyPr>
          <a:lstStyle/>
          <a:p>
            <a:pPr algn="ctr"/>
            <a:r>
              <a:rPr lang="en-US" altLang="ja-JP" sz="2400" dirty="0">
                <a:solidFill>
                  <a:schemeClr val="accent4">
                    <a:lumMod val="75000"/>
                  </a:schemeClr>
                </a:solidFill>
                <a:latin typeface="Cooper Black" panose="0208090404030B020404" pitchFamily="18" charset="0"/>
              </a:rPr>
              <a:t>Advanced Research Projects </a:t>
            </a:r>
            <a:r>
              <a:rPr lang="en-US" altLang="ja-JP" sz="2400" dirty="0" err="1">
                <a:solidFill>
                  <a:schemeClr val="accent4">
                    <a:lumMod val="75000"/>
                  </a:schemeClr>
                </a:solidFill>
                <a:latin typeface="Cooper Black" panose="0208090404030B020404" pitchFamily="18" charset="0"/>
              </a:rPr>
              <a:t>AgencyEnergy</a:t>
            </a:r>
            <a:endParaRPr kumimoji="1" lang="ja-JP" altLang="en-US" sz="2400" dirty="0">
              <a:solidFill>
                <a:schemeClr val="accent4">
                  <a:lumMod val="75000"/>
                </a:schemeClr>
              </a:solidFill>
              <a:latin typeface="Cooper Black" panose="0208090404030B020404" pitchFamily="18" charset="0"/>
              <a:ea typeface="BIZ UDPゴシック" panose="020B0400000000000000" pitchFamily="50" charset="-128"/>
            </a:endParaRPr>
          </a:p>
        </p:txBody>
      </p:sp>
    </p:spTree>
    <p:extLst>
      <p:ext uri="{BB962C8B-B14F-4D97-AF65-F5344CB8AC3E}">
        <p14:creationId xmlns:p14="http://schemas.microsoft.com/office/powerpoint/2010/main" val="826029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1884001-59F0-47C2-B10A-E4D7C45487CE}"/>
              </a:ext>
            </a:extLst>
          </p:cNvPr>
          <p:cNvPicPr>
            <a:picLocks noChangeAspect="1"/>
          </p:cNvPicPr>
          <p:nvPr/>
        </p:nvPicPr>
        <p:blipFill>
          <a:blip r:embed="rId2"/>
          <a:stretch>
            <a:fillRect/>
          </a:stretch>
        </p:blipFill>
        <p:spPr>
          <a:xfrm>
            <a:off x="0" y="938748"/>
            <a:ext cx="12192000" cy="4980504"/>
          </a:xfrm>
          <a:prstGeom prst="rect">
            <a:avLst/>
          </a:prstGeom>
        </p:spPr>
      </p:pic>
      <p:sp>
        <p:nvSpPr>
          <p:cNvPr id="9" name="テキスト ボックス 8">
            <a:extLst>
              <a:ext uri="{FF2B5EF4-FFF2-40B4-BE49-F238E27FC236}">
                <a16:creationId xmlns:a16="http://schemas.microsoft.com/office/drawing/2014/main" id="{99D8A646-8C58-4ECF-9D2F-D039664FFDAA}"/>
              </a:ext>
            </a:extLst>
          </p:cNvPr>
          <p:cNvSpPr txBox="1"/>
          <p:nvPr/>
        </p:nvSpPr>
        <p:spPr>
          <a:xfrm rot="1401654">
            <a:off x="7696222" y="5273312"/>
            <a:ext cx="4042394" cy="461665"/>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a:spAutoFit/>
          </a:bodyPr>
          <a:lstStyle/>
          <a:p>
            <a:pPr algn="ctr"/>
            <a:r>
              <a:rPr lang="en-US" altLang="ja-JP" sz="2400" dirty="0">
                <a:solidFill>
                  <a:schemeClr val="bg1"/>
                </a:solidFill>
                <a:latin typeface="Aharoni" panose="02010803020104030203" pitchFamily="2" charset="-79"/>
                <a:cs typeface="Aharoni" panose="02010803020104030203" pitchFamily="2" charset="-79"/>
              </a:rPr>
              <a:t>https://arpa-e.energy.gov/</a:t>
            </a:r>
            <a:endParaRPr lang="ja-JP" altLang="en-US" sz="2400" dirty="0">
              <a:solidFill>
                <a:schemeClr val="bg1"/>
              </a:solidFill>
              <a:latin typeface="Aharoni" panose="02010803020104030203" pitchFamily="2" charset="-79"/>
              <a:cs typeface="Aharoni" panose="02010803020104030203" pitchFamily="2" charset="-79"/>
            </a:endParaRPr>
          </a:p>
        </p:txBody>
      </p:sp>
      <p:sp>
        <p:nvSpPr>
          <p:cNvPr id="10" name="テキスト ボックス 9">
            <a:extLst>
              <a:ext uri="{FF2B5EF4-FFF2-40B4-BE49-F238E27FC236}">
                <a16:creationId xmlns:a16="http://schemas.microsoft.com/office/drawing/2014/main" id="{68774FA6-F8AB-4CD6-A50D-55A54FE9FCEC}"/>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et R" panose="02030504000101010101" pitchFamily="18" charset="-127"/>
                <a:ea typeface="Yet R" panose="02030504000101010101" pitchFamily="18" charset="-127"/>
              </a:rPr>
              <a:t>ARPA-E</a:t>
            </a:r>
            <a:r>
              <a:rPr kumimoji="1" lang="ja-JP" altLang="en-US" sz="3200" b="1" dirty="0">
                <a:latin typeface="Yet R" panose="02030504000101010101" pitchFamily="18" charset="-127"/>
                <a:ea typeface="Yet R" panose="02030504000101010101" pitchFamily="18" charset="-127"/>
              </a:rPr>
              <a:t>（エネルギー先端研究計画局）</a:t>
            </a:r>
            <a:endParaRPr kumimoji="1" lang="en-US" altLang="ja-JP" sz="1050" b="1"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08494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584775"/>
          </a:xfrm>
          <a:prstGeom prst="rect">
            <a:avLst/>
          </a:prstGeom>
          <a:noFill/>
        </p:spPr>
        <p:txBody>
          <a:bodyPr wrap="square" rtlCol="0">
            <a:spAutoFit/>
          </a:bodyPr>
          <a:lstStyle/>
          <a:p>
            <a:pPr algn="ctr"/>
            <a:r>
              <a:rPr kumimoji="1" lang="en-US" altLang="ja-JP" sz="3200" b="1" dirty="0">
                <a:latin typeface="Yu Gothic UI" panose="020B0500000000000000" pitchFamily="50" charset="-128"/>
                <a:ea typeface="Yu Gothic UI" panose="020B0500000000000000" pitchFamily="50" charset="-128"/>
              </a:rPr>
              <a:t>ARPA-E</a:t>
            </a:r>
            <a:r>
              <a:rPr kumimoji="1" lang="ja-JP" altLang="en-US" sz="3200" b="1" dirty="0">
                <a:latin typeface="Yu Gothic UI" panose="020B0500000000000000" pitchFamily="50" charset="-128"/>
                <a:ea typeface="Yu Gothic UI" panose="020B0500000000000000" pitchFamily="50" charset="-128"/>
              </a:rPr>
              <a:t>（エネルギー先端研究計画局）</a:t>
            </a:r>
            <a:endParaRPr kumimoji="1" lang="en-US" altLang="ja-JP" sz="1050" b="1" dirty="0">
              <a:latin typeface="Yu Gothic UI" panose="020B0500000000000000" pitchFamily="50" charset="-128"/>
              <a:ea typeface="Yu Gothic UI" panose="020B0500000000000000" pitchFamily="50" charset="-128"/>
            </a:endParaRPr>
          </a:p>
        </p:txBody>
      </p:sp>
      <p:sp>
        <p:nvSpPr>
          <p:cNvPr id="6" name="四角形: 対角を丸める 5">
            <a:extLst>
              <a:ext uri="{FF2B5EF4-FFF2-40B4-BE49-F238E27FC236}">
                <a16:creationId xmlns:a16="http://schemas.microsoft.com/office/drawing/2014/main" id="{B1CEEDE0-8036-40A1-BF5B-6FF325782151}"/>
              </a:ext>
            </a:extLst>
          </p:cNvPr>
          <p:cNvSpPr/>
          <p:nvPr/>
        </p:nvSpPr>
        <p:spPr>
          <a:xfrm>
            <a:off x="388032" y="1359770"/>
            <a:ext cx="11422968" cy="3854488"/>
          </a:xfrm>
          <a:prstGeom prst="round2Diag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BIZ UDPゴシック" panose="020B0400000000000000" pitchFamily="50" charset="-128"/>
                <a:ea typeface="BIZ UDPゴシック" panose="020B0400000000000000" pitchFamily="50" charset="-128"/>
              </a:rPr>
              <a:t>●エネルギー高等研究計画局 （</a:t>
            </a:r>
            <a:r>
              <a:rPr lang="en-US" altLang="ja-JP" dirty="0">
                <a:solidFill>
                  <a:schemeClr val="tx1"/>
                </a:solidFill>
                <a:latin typeface="BIZ UDPゴシック" panose="020B0400000000000000" pitchFamily="50" charset="-128"/>
                <a:ea typeface="BIZ UDPゴシック" panose="020B0400000000000000" pitchFamily="50" charset="-128"/>
              </a:rPr>
              <a:t>ARPA-E</a:t>
            </a:r>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Advanced Research Projects </a:t>
            </a:r>
            <a:r>
              <a:rPr lang="en-US" altLang="ja-JP" dirty="0" err="1">
                <a:solidFill>
                  <a:schemeClr val="tx1"/>
                </a:solidFill>
                <a:latin typeface="BIZ UDPゴシック" panose="020B0400000000000000" pitchFamily="50" charset="-128"/>
                <a:ea typeface="BIZ UDPゴシック" panose="020B0400000000000000" pitchFamily="50" charset="-128"/>
              </a:rPr>
              <a:t>AgencyEnergy</a:t>
            </a:r>
            <a:r>
              <a:rPr lang="ja-JP" altLang="en-US" dirty="0">
                <a:solidFill>
                  <a:schemeClr val="tx1"/>
                </a:solidFill>
                <a:latin typeface="BIZ UDPゴシック" panose="020B0400000000000000" pitchFamily="50" charset="-128"/>
                <a:ea typeface="BIZ UDPゴシック" panose="020B0400000000000000" pitchFamily="50" charset="-128"/>
              </a:rPr>
              <a:t>） は、エネルギー省がプログラム部局の新規部門として組成され、</a:t>
            </a:r>
            <a:r>
              <a:rPr lang="en-US" altLang="ja-JP" dirty="0">
                <a:solidFill>
                  <a:schemeClr val="tx1"/>
                </a:solidFill>
                <a:latin typeface="BIZ UDPゴシック" panose="020B0400000000000000" pitchFamily="50" charset="-128"/>
                <a:ea typeface="BIZ UDPゴシック" panose="020B0400000000000000" pitchFamily="50" charset="-128"/>
              </a:rPr>
              <a:t>DARPA</a:t>
            </a:r>
            <a:r>
              <a:rPr lang="ja-JP" altLang="en-US" dirty="0">
                <a:solidFill>
                  <a:schemeClr val="tx1"/>
                </a:solidFill>
                <a:latin typeface="BIZ UDPゴシック" panose="020B0400000000000000" pitchFamily="50" charset="-128"/>
                <a:ea typeface="BIZ UDPゴシック" panose="020B0400000000000000" pitchFamily="50" charset="-128"/>
              </a:rPr>
              <a:t>をモデルに、エネルギー分野でのハイリスク・ハイペイオフ型のファンディングを実施。</a:t>
            </a:r>
          </a:p>
          <a:p>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2006</a:t>
            </a:r>
            <a:r>
              <a:rPr lang="ja-JP" altLang="en-US" dirty="0">
                <a:solidFill>
                  <a:schemeClr val="tx1"/>
                </a:solidFill>
                <a:latin typeface="BIZ UDPゴシック" panose="020B0400000000000000" pitchFamily="50" charset="-128"/>
                <a:ea typeface="BIZ UDPゴシック" panose="020B0400000000000000" pitchFamily="50" charset="-128"/>
              </a:rPr>
              <a:t>年、</a:t>
            </a:r>
            <a:r>
              <a:rPr lang="ja-JP" altLang="en-US" b="1" dirty="0">
                <a:solidFill>
                  <a:schemeClr val="tx1"/>
                </a:solidFill>
                <a:latin typeface="BIZ UDPゴシック" panose="020B0400000000000000" pitchFamily="50" charset="-128"/>
                <a:ea typeface="BIZ UDPゴシック" panose="020B0400000000000000" pitchFamily="50" charset="-128"/>
              </a:rPr>
              <a:t>米国アカデミー報告書 「</a:t>
            </a:r>
            <a:r>
              <a:rPr lang="en-US" altLang="ja-JP" b="1" dirty="0">
                <a:solidFill>
                  <a:schemeClr val="tx1"/>
                </a:solidFill>
                <a:latin typeface="BIZ UDPゴシック" panose="020B0400000000000000" pitchFamily="50" charset="-128"/>
                <a:ea typeface="BIZ UDPゴシック" panose="020B0400000000000000" pitchFamily="50" charset="-128"/>
              </a:rPr>
              <a:t>Rising Above The Gathering Storm</a:t>
            </a:r>
            <a:r>
              <a:rPr lang="ja-JP" altLang="en-US" b="1"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の提言を受けて、</a:t>
            </a:r>
            <a:r>
              <a:rPr lang="en-US" altLang="ja-JP" dirty="0">
                <a:solidFill>
                  <a:schemeClr val="tx1"/>
                </a:solidFill>
                <a:latin typeface="BIZ UDPゴシック" panose="020B0400000000000000" pitchFamily="50" charset="-128"/>
                <a:ea typeface="BIZ UDPゴシック" panose="020B0400000000000000" pitchFamily="50" charset="-128"/>
              </a:rPr>
              <a:t>2007</a:t>
            </a:r>
            <a:r>
              <a:rPr lang="ja-JP" altLang="en-US" dirty="0">
                <a:solidFill>
                  <a:schemeClr val="tx1"/>
                </a:solidFill>
                <a:latin typeface="BIZ UDPゴシック" panose="020B0400000000000000" pitchFamily="50" charset="-128"/>
                <a:ea typeface="BIZ UDPゴシック" panose="020B0400000000000000" pitchFamily="50" charset="-128"/>
              </a:rPr>
              <a:t>年の </a:t>
            </a:r>
            <a:r>
              <a:rPr lang="ja-JP" altLang="en-US" b="1" dirty="0">
                <a:solidFill>
                  <a:schemeClr val="tx1"/>
                </a:solidFill>
                <a:latin typeface="BIZ UDPゴシック" panose="020B0400000000000000" pitchFamily="50" charset="-128"/>
                <a:ea typeface="BIZ UDPゴシック" panose="020B0400000000000000" pitchFamily="50" charset="-128"/>
              </a:rPr>
              <a:t>「米国競争力法 （</a:t>
            </a:r>
            <a:r>
              <a:rPr lang="en-US" altLang="ja-JP" b="1" dirty="0">
                <a:solidFill>
                  <a:schemeClr val="tx1"/>
                </a:solidFill>
                <a:latin typeface="BIZ UDPゴシック" panose="020B0400000000000000" pitchFamily="50" charset="-128"/>
                <a:ea typeface="BIZ UDPゴシック" panose="020B0400000000000000" pitchFamily="50" charset="-128"/>
              </a:rPr>
              <a:t>The Americas COMPETES Act</a:t>
            </a:r>
            <a:r>
              <a:rPr lang="ja-JP" altLang="en-US" b="1"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の成立によって設置が決定。</a:t>
            </a:r>
            <a:endParaRPr lang="en-US" altLang="ja-JP" dirty="0">
              <a:solidFill>
                <a:schemeClr val="tx1"/>
              </a:solidFill>
              <a:latin typeface="BIZ UDPゴシック" panose="020B0400000000000000" pitchFamily="50" charset="-128"/>
              <a:ea typeface="BIZ UDPゴシック" panose="020B0400000000000000" pitchFamily="50" charset="-128"/>
            </a:endParaRPr>
          </a:p>
          <a:p>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a:t>
            </a:r>
            <a:r>
              <a:rPr lang="ja-JP" altLang="en-US" b="1" dirty="0">
                <a:solidFill>
                  <a:schemeClr val="tx1"/>
                </a:solidFill>
                <a:latin typeface="BIZ UDPゴシック" panose="020B0400000000000000" pitchFamily="50" charset="-128"/>
                <a:ea typeface="BIZ UDPゴシック" panose="020B0400000000000000" pitchFamily="50" charset="-128"/>
              </a:rPr>
              <a:t>「米国再生・再投資法 （</a:t>
            </a:r>
            <a:r>
              <a:rPr lang="en-US" altLang="ja-JP" b="1" dirty="0">
                <a:solidFill>
                  <a:schemeClr val="tx1"/>
                </a:solidFill>
                <a:latin typeface="BIZ UDPゴシック" panose="020B0400000000000000" pitchFamily="50" charset="-128"/>
                <a:ea typeface="BIZ UDPゴシック" panose="020B0400000000000000" pitchFamily="50" charset="-128"/>
              </a:rPr>
              <a:t>American Recovery and Reinvestment Act</a:t>
            </a:r>
            <a:r>
              <a:rPr lang="ja-JP" altLang="en-US" b="1" dirty="0">
                <a:solidFill>
                  <a:schemeClr val="tx1"/>
                </a:solidFill>
                <a:latin typeface="BIZ UDPゴシック" panose="020B0400000000000000" pitchFamily="50" charset="-128"/>
                <a:ea typeface="BIZ UDPゴシック" panose="020B0400000000000000" pitchFamily="50" charset="-128"/>
              </a:rPr>
              <a:t>）」 </a:t>
            </a:r>
            <a:r>
              <a:rPr lang="ja-JP" altLang="en-US" dirty="0">
                <a:solidFill>
                  <a:schemeClr val="tx1"/>
                </a:solidFill>
                <a:latin typeface="BIZ UDPゴシック" panose="020B0400000000000000" pitchFamily="50" charset="-128"/>
                <a:ea typeface="BIZ UDPゴシック" panose="020B0400000000000000" pitchFamily="50" charset="-128"/>
              </a:rPr>
              <a:t>から配分された</a:t>
            </a:r>
            <a:r>
              <a:rPr lang="en-US" altLang="ja-JP" dirty="0">
                <a:solidFill>
                  <a:schemeClr val="tx1"/>
                </a:solidFill>
                <a:latin typeface="BIZ UDPゴシック" panose="020B0400000000000000" pitchFamily="50" charset="-128"/>
                <a:ea typeface="BIZ UDPゴシック" panose="020B0400000000000000" pitchFamily="50" charset="-128"/>
              </a:rPr>
              <a:t>400</a:t>
            </a:r>
            <a:r>
              <a:rPr lang="ja-JP" altLang="en-US" dirty="0">
                <a:solidFill>
                  <a:schemeClr val="tx1"/>
                </a:solidFill>
                <a:latin typeface="BIZ UDPゴシック" panose="020B0400000000000000" pitchFamily="50" charset="-128"/>
                <a:ea typeface="BIZ UDPゴシック" panose="020B0400000000000000" pitchFamily="50" charset="-128"/>
              </a:rPr>
              <a:t>万ドルの資金をもとに、</a:t>
            </a:r>
            <a:r>
              <a:rPr lang="en-US" altLang="ja-JP" dirty="0">
                <a:solidFill>
                  <a:schemeClr val="tx1"/>
                </a:solidFill>
                <a:latin typeface="BIZ UDPゴシック" panose="020B0400000000000000" pitchFamily="50" charset="-128"/>
                <a:ea typeface="BIZ UDPゴシック" panose="020B0400000000000000" pitchFamily="50" charset="-128"/>
              </a:rPr>
              <a:t>2009</a:t>
            </a:r>
            <a:r>
              <a:rPr lang="ja-JP" altLang="en-US" dirty="0">
                <a:solidFill>
                  <a:schemeClr val="tx1"/>
                </a:solidFill>
                <a:latin typeface="BIZ UDPゴシック" panose="020B0400000000000000" pitchFamily="50" charset="-128"/>
                <a:ea typeface="BIZ UDPゴシック" panose="020B0400000000000000" pitchFamily="50" charset="-128"/>
              </a:rPr>
              <a:t>年に設立。</a:t>
            </a:r>
            <a:endParaRPr lang="en-US" altLang="ja-JP" dirty="0">
              <a:solidFill>
                <a:schemeClr val="tx1"/>
              </a:solidFill>
              <a:latin typeface="BIZ UDPゴシック" panose="020B0400000000000000" pitchFamily="50" charset="-128"/>
              <a:ea typeface="BIZ UDPゴシック" panose="020B0400000000000000" pitchFamily="50" charset="-128"/>
            </a:endParaRPr>
          </a:p>
          <a:p>
            <a:endParaRPr lang="ja-JP" altLang="en-US"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●基礎研究にはタッチせず、革新的エネルギー技術を開発するために、産業界では取り組むことが困難な 「リスクは高いが大きな成果が期待できる研究」への資金助成を実施。</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D0C1223E-9FBB-4C29-BBA7-09BA053A9EF4}"/>
              </a:ext>
            </a:extLst>
          </p:cNvPr>
          <p:cNvSpPr/>
          <p:nvPr/>
        </p:nvSpPr>
        <p:spPr>
          <a:xfrm>
            <a:off x="388031" y="913769"/>
            <a:ext cx="1393371" cy="40261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設立・背景</a:t>
            </a:r>
          </a:p>
        </p:txBody>
      </p:sp>
      <p:pic>
        <p:nvPicPr>
          <p:cNvPr id="8" name="Picture 2" descr="Home">
            <a:extLst>
              <a:ext uri="{FF2B5EF4-FFF2-40B4-BE49-F238E27FC236}">
                <a16:creationId xmlns:a16="http://schemas.microsoft.com/office/drawing/2014/main" id="{456997E5-0C74-40D0-AE75-B0A0F1C5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1" y="212455"/>
            <a:ext cx="2054818" cy="449312"/>
          </a:xfrm>
          <a:prstGeom prst="rect">
            <a:avLst/>
          </a:prstGeom>
          <a:solidFill>
            <a:schemeClr val="accent2">
              <a:lumMod val="75000"/>
            </a:schemeClr>
          </a:solidFill>
        </p:spPr>
      </p:pic>
    </p:spTree>
    <p:extLst>
      <p:ext uri="{BB962C8B-B14F-4D97-AF65-F5344CB8AC3E}">
        <p14:creationId xmlns:p14="http://schemas.microsoft.com/office/powerpoint/2010/main" val="1636179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7F4FBA8-D041-421D-A216-E93EEBDC8530}"/>
              </a:ext>
            </a:extLst>
          </p:cNvPr>
          <p:cNvPicPr>
            <a:picLocks noChangeAspect="1"/>
          </p:cNvPicPr>
          <p:nvPr/>
        </p:nvPicPr>
        <p:blipFill>
          <a:blip r:embed="rId2"/>
          <a:stretch>
            <a:fillRect/>
          </a:stretch>
        </p:blipFill>
        <p:spPr>
          <a:xfrm>
            <a:off x="228599" y="889844"/>
            <a:ext cx="2577761" cy="1991723"/>
          </a:xfrm>
          <a:prstGeom prst="rect">
            <a:avLst/>
          </a:prstGeom>
        </p:spPr>
      </p:pic>
      <p:sp>
        <p:nvSpPr>
          <p:cNvPr id="4" name="テキスト ボックス 3">
            <a:extLst>
              <a:ext uri="{FF2B5EF4-FFF2-40B4-BE49-F238E27FC236}">
                <a16:creationId xmlns:a16="http://schemas.microsoft.com/office/drawing/2014/main" id="{F21E2844-7F8F-41EA-BA71-1D94E0F51405}"/>
              </a:ext>
            </a:extLst>
          </p:cNvPr>
          <p:cNvSpPr txBox="1"/>
          <p:nvPr/>
        </p:nvSpPr>
        <p:spPr>
          <a:xfrm>
            <a:off x="422388" y="417504"/>
            <a:ext cx="10550411" cy="461665"/>
          </a:xfrm>
          <a:prstGeom prst="rect">
            <a:avLst/>
          </a:prstGeom>
          <a:noFill/>
        </p:spPr>
        <p:txBody>
          <a:bodyPr wrap="square">
            <a:spAutoFit/>
          </a:bodyPr>
          <a:lstStyle/>
          <a:p>
            <a:r>
              <a:rPr lang="en-US" altLang="ja-JP" sz="2400" b="1" i="0" dirty="0">
                <a:solidFill>
                  <a:srgbClr val="212529"/>
                </a:solidFill>
                <a:effectLst/>
                <a:latin typeface="Magic R" panose="02030504000101010101" pitchFamily="18" charset="-127"/>
                <a:ea typeface="Magic R" panose="02030504000101010101" pitchFamily="18" charset="-127"/>
              </a:rPr>
              <a:t>Mining Innovations for Negative Emissions Resources (MINER) </a:t>
            </a:r>
            <a:r>
              <a:rPr lang="ja-JP" altLang="en-US" sz="2400" b="1" i="0" dirty="0">
                <a:solidFill>
                  <a:srgbClr val="212529"/>
                </a:solidFill>
                <a:effectLst/>
                <a:latin typeface="Magic R" panose="02030504000101010101" pitchFamily="18" charset="-127"/>
              </a:rPr>
              <a:t>プログラム</a:t>
            </a:r>
            <a:endParaRPr lang="ja-JP" altLang="en-US" sz="2400" b="1" dirty="0">
              <a:latin typeface="Magic R" panose="02030504000101010101" pitchFamily="18" charset="-127"/>
            </a:endParaRPr>
          </a:p>
        </p:txBody>
      </p:sp>
      <p:sp>
        <p:nvSpPr>
          <p:cNvPr id="6" name="テキスト ボックス 5">
            <a:extLst>
              <a:ext uri="{FF2B5EF4-FFF2-40B4-BE49-F238E27FC236}">
                <a16:creationId xmlns:a16="http://schemas.microsoft.com/office/drawing/2014/main" id="{F201808F-0860-4777-898D-951570A7554A}"/>
              </a:ext>
            </a:extLst>
          </p:cNvPr>
          <p:cNvSpPr txBox="1"/>
          <p:nvPr/>
        </p:nvSpPr>
        <p:spPr>
          <a:xfrm>
            <a:off x="2939143" y="1065685"/>
            <a:ext cx="9013933" cy="2031325"/>
          </a:xfrm>
          <a:prstGeom prst="rect">
            <a:avLst/>
          </a:prstGeom>
          <a:noFill/>
        </p:spPr>
        <p:txBody>
          <a:bodyPr wrap="square">
            <a:spAutoFit/>
          </a:bodyPr>
          <a:lstStyle/>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銅、ニッケル、リチウム、コバルト、およびその他の希土類元素の米国内供給を増やすことが目標。</a:t>
            </a:r>
            <a:endParaRPr lang="en-US" altLang="ja-JP" dirty="0">
              <a:solidFill>
                <a:srgbClr val="212529"/>
              </a:solidFill>
              <a:latin typeface="BIZ UDPゴシック" panose="020B0400000000000000" pitchFamily="50" charset="-128"/>
              <a:ea typeface="BIZ UDPゴシック" panose="020B0400000000000000" pitchFamily="50" charset="-128"/>
            </a:endParaRPr>
          </a:p>
          <a:p>
            <a:pPr algn="l"/>
            <a:r>
              <a:rPr lang="en-US" altLang="ja-JP" b="0" i="0" dirty="0">
                <a:solidFill>
                  <a:srgbClr val="212529"/>
                </a:solidFill>
                <a:effectLst/>
                <a:latin typeface="BIZ UDPゴシック" panose="020B0400000000000000" pitchFamily="50" charset="-128"/>
                <a:ea typeface="BIZ UDPゴシック" panose="020B0400000000000000" pitchFamily="50" charset="-128"/>
              </a:rPr>
              <a:t>MINER</a:t>
            </a:r>
            <a:r>
              <a:rPr lang="ja-JP" altLang="en-US" b="0" i="0" dirty="0">
                <a:solidFill>
                  <a:srgbClr val="212529"/>
                </a:solidFill>
                <a:effectLst/>
                <a:latin typeface="BIZ UDPゴシック" panose="020B0400000000000000" pitchFamily="50" charset="-128"/>
                <a:ea typeface="BIZ UDPゴシック" panose="020B0400000000000000" pitchFamily="50" charset="-128"/>
              </a:rPr>
              <a:t>プログラムは、これらのエネルギー関連鉱物を採掘および抽出するために、必要なエネルギーとその後の排出量を削減しながら、鉱物収量を増加させる技術研究に資金を提供する。</a:t>
            </a:r>
            <a:endParaRPr lang="en-US" altLang="ja-JP" b="0" i="0" dirty="0">
              <a:solidFill>
                <a:srgbClr val="212529"/>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具体的には、このプログラムは、潜在的な </a:t>
            </a:r>
            <a:r>
              <a:rPr lang="en-US" altLang="ja-JP" b="0" i="0" dirty="0">
                <a:solidFill>
                  <a:srgbClr val="212529"/>
                </a:solidFill>
                <a:effectLst/>
                <a:latin typeface="BIZ UDPゴシック" panose="020B0400000000000000" pitchFamily="50" charset="-128"/>
                <a:ea typeface="BIZ UDPゴシック" panose="020B0400000000000000" pitchFamily="50" charset="-128"/>
              </a:rPr>
              <a:t>CO</a:t>
            </a:r>
            <a:r>
              <a:rPr lang="en-US" altLang="ja-JP" b="0" i="0" baseline="-25000" dirty="0">
                <a:solidFill>
                  <a:srgbClr val="212529"/>
                </a:solidFill>
                <a:effectLst/>
                <a:latin typeface="BIZ UDPゴシック" panose="020B0400000000000000" pitchFamily="50" charset="-128"/>
                <a:ea typeface="BIZ UDPゴシック" panose="020B0400000000000000" pitchFamily="50" charset="-128"/>
              </a:rPr>
              <a:t>2</a:t>
            </a:r>
            <a:r>
              <a:rPr lang="ja-JP" altLang="en-US" b="0" i="0" dirty="0">
                <a:solidFill>
                  <a:srgbClr val="212529"/>
                </a:solidFill>
                <a:effectLst/>
                <a:latin typeface="BIZ UDPゴシック" panose="020B0400000000000000" pitchFamily="50" charset="-128"/>
                <a:ea typeface="BIZ UDPゴシック" panose="020B0400000000000000" pitchFamily="50" charset="-128"/>
              </a:rPr>
              <a:t>反応性鉱石を調査して、正味ゼロまたは正味負の排出技術の開発を目指す。</a:t>
            </a:r>
          </a:p>
        </p:txBody>
      </p:sp>
      <p:pic>
        <p:nvPicPr>
          <p:cNvPr id="9" name="図 8">
            <a:extLst>
              <a:ext uri="{FF2B5EF4-FFF2-40B4-BE49-F238E27FC236}">
                <a16:creationId xmlns:a16="http://schemas.microsoft.com/office/drawing/2014/main" id="{A465CF81-CE20-4499-A440-B3500E94E362}"/>
              </a:ext>
            </a:extLst>
          </p:cNvPr>
          <p:cNvPicPr>
            <a:picLocks noChangeAspect="1"/>
          </p:cNvPicPr>
          <p:nvPr/>
        </p:nvPicPr>
        <p:blipFill>
          <a:blip r:embed="rId3"/>
          <a:stretch>
            <a:fillRect/>
          </a:stretch>
        </p:blipFill>
        <p:spPr>
          <a:xfrm>
            <a:off x="228599" y="4322484"/>
            <a:ext cx="2710544" cy="1807029"/>
          </a:xfrm>
          <a:prstGeom prst="rect">
            <a:avLst/>
          </a:prstGeom>
        </p:spPr>
      </p:pic>
      <p:sp>
        <p:nvSpPr>
          <p:cNvPr id="10" name="テキスト ボックス 9">
            <a:extLst>
              <a:ext uri="{FF2B5EF4-FFF2-40B4-BE49-F238E27FC236}">
                <a16:creationId xmlns:a16="http://schemas.microsoft.com/office/drawing/2014/main" id="{9F73F1BB-0E3A-4DB5-9073-C14DACE30892}"/>
              </a:ext>
            </a:extLst>
          </p:cNvPr>
          <p:cNvSpPr txBox="1"/>
          <p:nvPr/>
        </p:nvSpPr>
        <p:spPr>
          <a:xfrm>
            <a:off x="2949468" y="4430401"/>
            <a:ext cx="9013933" cy="1477328"/>
          </a:xfrm>
          <a:prstGeom prst="rect">
            <a:avLst/>
          </a:prstGeom>
          <a:noFill/>
        </p:spPr>
        <p:txBody>
          <a:bodyPr wrap="square">
            <a:spAutoFit/>
          </a:bodyPr>
          <a:lstStyle/>
          <a:p>
            <a:pPr algn="l"/>
            <a:r>
              <a:rPr lang="ja-JP" altLang="en-US" b="0" i="0" dirty="0">
                <a:solidFill>
                  <a:srgbClr val="212529"/>
                </a:solidFill>
                <a:effectLst/>
                <a:latin typeface="BIZ UDPゴシック" panose="020B0400000000000000" pitchFamily="50" charset="-128"/>
                <a:ea typeface="BIZ UDPゴシック" panose="020B0400000000000000" pitchFamily="50" charset="-128"/>
              </a:rPr>
              <a:t>使用済み核燃料を再処理して再利用可能なアクチニドを回収する。</a:t>
            </a:r>
            <a:endParaRPr lang="en-US" altLang="ja-JP" b="0" i="0" dirty="0">
              <a:solidFill>
                <a:srgbClr val="212529"/>
              </a:solidFill>
              <a:effectLst/>
              <a:latin typeface="BIZ UDPゴシック" panose="020B0400000000000000" pitchFamily="50" charset="-128"/>
              <a:ea typeface="BIZ UDPゴシック" panose="020B0400000000000000" pitchFamily="50" charset="-128"/>
            </a:endParaRPr>
          </a:p>
          <a:p>
            <a:pPr algn="l"/>
            <a:endParaRPr lang="en-US" altLang="ja-JP" dirty="0">
              <a:solidFill>
                <a:srgbClr val="212529"/>
              </a:solidFill>
              <a:latin typeface="BIZ UDPゴシック" panose="020B0400000000000000" pitchFamily="50" charset="-128"/>
              <a:ea typeface="BIZ UDPゴシック" panose="020B0400000000000000" pitchFamily="50" charset="-128"/>
            </a:endParaRPr>
          </a:p>
          <a:p>
            <a:pPr algn="l"/>
            <a:r>
              <a:rPr lang="en-US" altLang="ja-JP" b="0" i="0" dirty="0">
                <a:solidFill>
                  <a:srgbClr val="212529"/>
                </a:solidFill>
                <a:effectLst/>
                <a:latin typeface="BIZ UDPゴシック" panose="020B0400000000000000" pitchFamily="50" charset="-128"/>
                <a:ea typeface="BIZ UDPゴシック" panose="020B0400000000000000" pitchFamily="50" charset="-128"/>
              </a:rPr>
              <a:t>CURIE </a:t>
            </a:r>
            <a:r>
              <a:rPr lang="ja-JP" altLang="en-US" b="0" i="0" dirty="0">
                <a:solidFill>
                  <a:srgbClr val="212529"/>
                </a:solidFill>
                <a:effectLst/>
                <a:latin typeface="BIZ UDPゴシック" panose="020B0400000000000000" pitchFamily="50" charset="-128"/>
                <a:ea typeface="BIZ UDPゴシック" panose="020B0400000000000000" pitchFamily="50" charset="-128"/>
              </a:rPr>
              <a:t>は、革新的な分離技術、マテリアル アカウンティング、オンライン モニタリング技術の開発に加えて、先進炉原料用のアクチニド回収を可能にする再処理施設の設計、廃棄物量の最小化、</a:t>
            </a:r>
            <a:r>
              <a:rPr lang="en-US" altLang="ja-JP" b="0" i="0" dirty="0">
                <a:solidFill>
                  <a:srgbClr val="212529"/>
                </a:solidFill>
                <a:effectLst/>
                <a:latin typeface="BIZ UDPゴシック" panose="020B0400000000000000" pitchFamily="50" charset="-128"/>
                <a:ea typeface="BIZ UDPゴシック" panose="020B0400000000000000" pitchFamily="50" charset="-128"/>
              </a:rPr>
              <a:t>1¢/ AR</a:t>
            </a:r>
            <a:r>
              <a:rPr lang="ja-JP" altLang="en-US" b="0" i="0" dirty="0">
                <a:solidFill>
                  <a:srgbClr val="212529"/>
                </a:solidFill>
                <a:effectLst/>
                <a:latin typeface="BIZ UDPゴシック" panose="020B0400000000000000" pitchFamily="50" charset="-128"/>
                <a:ea typeface="BIZ UDPゴシック" panose="020B0400000000000000" pitchFamily="50" charset="-128"/>
              </a:rPr>
              <a:t>燃料のキロワット時（</a:t>
            </a:r>
            <a:r>
              <a:rPr lang="en-US" altLang="ja-JP" b="0" i="0" dirty="0">
                <a:solidFill>
                  <a:srgbClr val="212529"/>
                </a:solidFill>
                <a:effectLst/>
                <a:latin typeface="BIZ UDPゴシック" panose="020B0400000000000000" pitchFamily="50" charset="-128"/>
                <a:ea typeface="BIZ UDPゴシック" panose="020B0400000000000000" pitchFamily="50" charset="-128"/>
              </a:rPr>
              <a:t>kWh</a:t>
            </a:r>
            <a:r>
              <a:rPr lang="ja-JP" altLang="en-US" b="0" i="0" dirty="0">
                <a:solidFill>
                  <a:srgbClr val="212529"/>
                </a:solidFill>
                <a:effectLst/>
                <a:latin typeface="BIZ UDPゴシック" panose="020B0400000000000000" pitchFamily="50" charset="-128"/>
                <a:ea typeface="BIZ UDPゴシック" panose="020B0400000000000000" pitchFamily="50" charset="-128"/>
              </a:rPr>
              <a:t>）燃料費、</a:t>
            </a:r>
          </a:p>
        </p:txBody>
      </p:sp>
      <p:sp>
        <p:nvSpPr>
          <p:cNvPr id="11" name="テキスト ボックス 10">
            <a:extLst>
              <a:ext uri="{FF2B5EF4-FFF2-40B4-BE49-F238E27FC236}">
                <a16:creationId xmlns:a16="http://schemas.microsoft.com/office/drawing/2014/main" id="{0364CFFB-7F91-4660-96F0-A0E042AE0278}"/>
              </a:ext>
            </a:extLst>
          </p:cNvPr>
          <p:cNvSpPr txBox="1"/>
          <p:nvPr/>
        </p:nvSpPr>
        <p:spPr>
          <a:xfrm>
            <a:off x="228599" y="3688867"/>
            <a:ext cx="8478850" cy="461665"/>
          </a:xfrm>
          <a:prstGeom prst="rect">
            <a:avLst/>
          </a:prstGeom>
          <a:noFill/>
        </p:spPr>
        <p:txBody>
          <a:bodyPr wrap="square">
            <a:spAutoFit/>
          </a:bodyPr>
          <a:lstStyle/>
          <a:p>
            <a:r>
              <a:rPr lang="en-US" altLang="ja-JP" sz="2400" b="1" i="0" dirty="0">
                <a:solidFill>
                  <a:srgbClr val="212529"/>
                </a:solidFill>
                <a:effectLst/>
                <a:latin typeface="Magic R" panose="02030504000101010101" pitchFamily="18" charset="-127"/>
                <a:ea typeface="Magic R" panose="02030504000101010101" pitchFamily="18" charset="-127"/>
              </a:rPr>
              <a:t>Converting UNF Radioisotopes Into Energy</a:t>
            </a:r>
            <a:r>
              <a:rPr lang="ja-JP" altLang="en-US" sz="2400" b="1" i="0" dirty="0">
                <a:solidFill>
                  <a:srgbClr val="212529"/>
                </a:solidFill>
                <a:effectLst/>
                <a:latin typeface="Magic R" panose="02030504000101010101" pitchFamily="18" charset="-127"/>
                <a:ea typeface="Magic R" panose="02030504000101010101" pitchFamily="18" charset="-127"/>
              </a:rPr>
              <a:t>プログラム</a:t>
            </a:r>
            <a:endParaRPr lang="ja-JP" altLang="en-US" sz="2400" dirty="0">
              <a:latin typeface="Magic R" panose="02030504000101010101" pitchFamily="18" charset="-127"/>
            </a:endParaRPr>
          </a:p>
        </p:txBody>
      </p:sp>
      <p:sp>
        <p:nvSpPr>
          <p:cNvPr id="13" name="テキスト ボックス 12">
            <a:extLst>
              <a:ext uri="{FF2B5EF4-FFF2-40B4-BE49-F238E27FC236}">
                <a16:creationId xmlns:a16="http://schemas.microsoft.com/office/drawing/2014/main" id="{72106BB1-C617-479A-A784-8795B569D78C}"/>
              </a:ext>
            </a:extLst>
          </p:cNvPr>
          <p:cNvSpPr txBox="1"/>
          <p:nvPr/>
        </p:nvSpPr>
        <p:spPr>
          <a:xfrm>
            <a:off x="3227614" y="6343237"/>
            <a:ext cx="6096000" cy="307777"/>
          </a:xfrm>
          <a:prstGeom prst="rect">
            <a:avLst/>
          </a:prstGeom>
          <a:noFill/>
        </p:spPr>
        <p:txBody>
          <a:bodyPr wrap="square">
            <a:spAutoFit/>
          </a:bodyPr>
          <a:lstStyle/>
          <a:p>
            <a:r>
              <a:rPr lang="en-US" altLang="ja-JP" sz="1400" dirty="0">
                <a:latin typeface="Magic R" panose="02030504000101010101" pitchFamily="18" charset="-127"/>
                <a:ea typeface="Magic R" panose="02030504000101010101" pitchFamily="18" charset="-127"/>
              </a:rPr>
              <a:t>https://arpa-e.energy.gov/technologies/programs/curie</a:t>
            </a:r>
            <a:endParaRPr lang="ja-JP" altLang="en-US" sz="1400" dirty="0">
              <a:latin typeface="Magic R" panose="02030504000101010101" pitchFamily="18" charset="-127"/>
            </a:endParaRPr>
          </a:p>
        </p:txBody>
      </p:sp>
      <p:sp>
        <p:nvSpPr>
          <p:cNvPr id="15" name="テキスト ボックス 14">
            <a:extLst>
              <a:ext uri="{FF2B5EF4-FFF2-40B4-BE49-F238E27FC236}">
                <a16:creationId xmlns:a16="http://schemas.microsoft.com/office/drawing/2014/main" id="{1B0DC837-A8E6-4A2D-B22D-EF073931DF65}"/>
              </a:ext>
            </a:extLst>
          </p:cNvPr>
          <p:cNvSpPr txBox="1"/>
          <p:nvPr/>
        </p:nvSpPr>
        <p:spPr>
          <a:xfrm>
            <a:off x="359229" y="3093099"/>
            <a:ext cx="11832771" cy="307777"/>
          </a:xfrm>
          <a:prstGeom prst="rect">
            <a:avLst/>
          </a:prstGeom>
          <a:noFill/>
        </p:spPr>
        <p:txBody>
          <a:bodyPr wrap="square">
            <a:spAutoFit/>
          </a:bodyPr>
          <a:lstStyle/>
          <a:p>
            <a:r>
              <a:rPr lang="en-US" altLang="ja-JP" sz="1400" dirty="0">
                <a:latin typeface="Magic R" panose="02030504000101010101" pitchFamily="18" charset="-127"/>
                <a:ea typeface="Magic R" panose="02030504000101010101" pitchFamily="18" charset="-127"/>
              </a:rPr>
              <a:t>https://arpa-e.energy.gov/news-and-media/press-releases/us-department-energy-announces-39-million-technology-grow-domestic</a:t>
            </a:r>
            <a:endParaRPr lang="ja-JP" altLang="en-US" sz="1400" dirty="0">
              <a:latin typeface="Magic R" panose="02030504000101010101" pitchFamily="18" charset="-127"/>
            </a:endParaRPr>
          </a:p>
        </p:txBody>
      </p:sp>
    </p:spTree>
    <p:extLst>
      <p:ext uri="{BB962C8B-B14F-4D97-AF65-F5344CB8AC3E}">
        <p14:creationId xmlns:p14="http://schemas.microsoft.com/office/powerpoint/2010/main" val="30204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A866EC-A85D-46BD-A829-19E19D8CC795}"/>
              </a:ext>
            </a:extLst>
          </p:cNvPr>
          <p:cNvPicPr>
            <a:picLocks noChangeAspect="1"/>
          </p:cNvPicPr>
          <p:nvPr/>
        </p:nvPicPr>
        <p:blipFill>
          <a:blip r:embed="rId2"/>
          <a:stretch>
            <a:fillRect/>
          </a:stretch>
        </p:blipFill>
        <p:spPr>
          <a:xfrm>
            <a:off x="0" y="0"/>
            <a:ext cx="12192000" cy="5593657"/>
          </a:xfrm>
          <a:prstGeom prst="rect">
            <a:avLst/>
          </a:prstGeom>
        </p:spPr>
      </p:pic>
      <p:pic>
        <p:nvPicPr>
          <p:cNvPr id="3078" name="Picture 6" descr="統計グラフィック">
            <a:extLst>
              <a:ext uri="{FF2B5EF4-FFF2-40B4-BE49-F238E27FC236}">
                <a16:creationId xmlns:a16="http://schemas.microsoft.com/office/drawing/2014/main" id="{703F9E48-1B20-4B63-B018-10E702DD6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2429"/>
            <a:ext cx="1219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99193098-3844-4397-B55A-00DEA92B4BE5}"/>
              </a:ext>
            </a:extLst>
          </p:cNvPr>
          <p:cNvSpPr txBox="1"/>
          <p:nvPr/>
        </p:nvSpPr>
        <p:spPr>
          <a:xfrm rot="2002100">
            <a:off x="-370400" y="2760675"/>
            <a:ext cx="4514634" cy="584775"/>
          </a:xfrm>
          <a:prstGeom prst="rect">
            <a:avLst/>
          </a:prstGeom>
          <a:noFill/>
        </p:spPr>
        <p:txBody>
          <a:bodyPr wrap="square">
            <a:spAutoFit/>
          </a:bodyPr>
          <a:lstStyle/>
          <a:p>
            <a:pPr algn="ctr"/>
            <a:r>
              <a:rPr lang="en-US" altLang="ja-JP" sz="3200" dirty="0">
                <a:solidFill>
                  <a:schemeClr val="bg1"/>
                </a:solidFill>
                <a:latin typeface="AngsanaUPC" panose="02020603050405020304" pitchFamily="18" charset="-34"/>
                <a:cs typeface="AngsanaUPC" panose="02020603050405020304" pitchFamily="18" charset="-34"/>
              </a:rPr>
              <a:t>https://www.arpae-summit.com/Home</a:t>
            </a:r>
            <a:endParaRPr lang="ja-JP" altLang="en-US" sz="3200" dirty="0">
              <a:solidFill>
                <a:schemeClr val="bg1"/>
              </a:solidFill>
              <a:latin typeface="AngsanaUPC" panose="02020603050405020304" pitchFamily="18" charset="-34"/>
              <a:cs typeface="AngsanaUPC" panose="02020603050405020304" pitchFamily="18" charset="-34"/>
            </a:endParaRPr>
          </a:p>
        </p:txBody>
      </p:sp>
      <p:sp>
        <p:nvSpPr>
          <p:cNvPr id="8" name="テキスト ボックス 7">
            <a:extLst>
              <a:ext uri="{FF2B5EF4-FFF2-40B4-BE49-F238E27FC236}">
                <a16:creationId xmlns:a16="http://schemas.microsoft.com/office/drawing/2014/main" id="{D3E45826-B6E3-49A4-B1E9-CF36C975BA99}"/>
              </a:ext>
            </a:extLst>
          </p:cNvPr>
          <p:cNvSpPr txBox="1"/>
          <p:nvPr/>
        </p:nvSpPr>
        <p:spPr>
          <a:xfrm rot="20998253">
            <a:off x="3437057" y="954821"/>
            <a:ext cx="5774574" cy="707886"/>
          </a:xfrm>
          <a:prstGeom prst="rect">
            <a:avLst/>
          </a:prstGeom>
          <a:noFill/>
        </p:spPr>
        <p:txBody>
          <a:bodyPr wrap="square" rtlCol="0">
            <a:spAutoFit/>
          </a:bodyPr>
          <a:lstStyle/>
          <a:p>
            <a:pPr algn="ctr"/>
            <a:r>
              <a:rPr kumimoji="1" lang="en-US" altLang="ja-JP" sz="4000" b="1" dirty="0">
                <a:solidFill>
                  <a:srgbClr val="FFC000"/>
                </a:solidFill>
                <a:latin typeface="BIZ UDP明朝 Medium" panose="02020500000000000000" pitchFamily="18" charset="-128"/>
                <a:ea typeface="BIZ UDP明朝 Medium" panose="02020500000000000000" pitchFamily="18" charset="-128"/>
              </a:rPr>
              <a:t>2023</a:t>
            </a:r>
            <a:r>
              <a:rPr kumimoji="1" lang="ja-JP" altLang="en-US" sz="4000" b="1" dirty="0">
                <a:solidFill>
                  <a:srgbClr val="FFC000"/>
                </a:solidFill>
                <a:latin typeface="BIZ UDP明朝 Medium" panose="02020500000000000000" pitchFamily="18" charset="-128"/>
                <a:ea typeface="BIZ UDP明朝 Medium" panose="02020500000000000000" pitchFamily="18" charset="-128"/>
              </a:rPr>
              <a:t>年</a:t>
            </a:r>
            <a:r>
              <a:rPr kumimoji="1" lang="en-US" altLang="ja-JP" sz="4000" b="1" dirty="0">
                <a:solidFill>
                  <a:srgbClr val="FFC000"/>
                </a:solidFill>
                <a:latin typeface="BIZ UDP明朝 Medium" panose="02020500000000000000" pitchFamily="18" charset="-128"/>
                <a:ea typeface="BIZ UDP明朝 Medium" panose="02020500000000000000" pitchFamily="18" charset="-128"/>
              </a:rPr>
              <a:t>3</a:t>
            </a:r>
            <a:r>
              <a:rPr kumimoji="1" lang="ja-JP" altLang="en-US" sz="4000" b="1" dirty="0">
                <a:solidFill>
                  <a:srgbClr val="FFC000"/>
                </a:solidFill>
                <a:latin typeface="BIZ UDP明朝 Medium" panose="02020500000000000000" pitchFamily="18" charset="-128"/>
                <a:ea typeface="BIZ UDP明朝 Medium" panose="02020500000000000000" pitchFamily="18" charset="-128"/>
              </a:rPr>
              <a:t>月にイベント</a:t>
            </a:r>
          </a:p>
        </p:txBody>
      </p:sp>
    </p:spTree>
    <p:extLst>
      <p:ext uri="{BB962C8B-B14F-4D97-AF65-F5344CB8AC3E}">
        <p14:creationId xmlns:p14="http://schemas.microsoft.com/office/powerpoint/2010/main" val="202807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nchor="ctr">
            <a:spAutoFit/>
          </a:bodyPr>
          <a:lstStyle/>
          <a:p>
            <a:pPr algn="ctr"/>
            <a:r>
              <a:rPr lang="ja-JP" altLang="en-US" sz="41200" b="1" dirty="0">
                <a:solidFill>
                  <a:schemeClr val="accent2">
                    <a:lumMod val="75000"/>
                  </a:schemeClr>
                </a:solidFill>
                <a:latin typeface="Meiryo UI" panose="020B0604030504040204" pitchFamily="50" charset="-128"/>
                <a:ea typeface="Meiryo UI" panose="020B0604030504040204" pitchFamily="50" charset="-128"/>
              </a:rPr>
              <a:t>６</a:t>
            </a:r>
            <a:endParaRPr kumimoji="1" lang="ja-JP" altLang="en-US" sz="41200" b="1"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30C9BC28-9561-E8F5-3555-981F212C6718}"/>
              </a:ext>
            </a:extLst>
          </p:cNvPr>
          <p:cNvSpPr txBox="1"/>
          <p:nvPr/>
        </p:nvSpPr>
        <p:spPr>
          <a:xfrm>
            <a:off x="0" y="2507228"/>
            <a:ext cx="12192000" cy="18620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kumimoji="1" lang="en-US" altLang="ja-JP" sz="11500" b="1" dirty="0" err="1">
                <a:solidFill>
                  <a:schemeClr val="accent4">
                    <a:lumMod val="75000"/>
                  </a:schemeClr>
                </a:solidFill>
                <a:effectLst>
                  <a:outerShdw blurRad="38100" dist="38100" dir="2700000" algn="tl">
                    <a:srgbClr val="000000">
                      <a:alpha val="43137"/>
                    </a:srgbClr>
                  </a:outerShdw>
                </a:effectLst>
                <a:latin typeface="Amasis MT Pro Black" panose="02040A04050005020304" pitchFamily="18" charset="0"/>
              </a:rPr>
              <a:t>AgARDA</a:t>
            </a:r>
            <a:endParaRPr kumimoji="1" lang="ja-JP" altLang="en-US" sz="11500" b="1" dirty="0">
              <a:solidFill>
                <a:schemeClr val="accent4">
                  <a:lumMod val="75000"/>
                </a:schemeClr>
              </a:solidFill>
              <a:effectLst>
                <a:outerShdw blurRad="38100" dist="38100" dir="2700000" algn="tl">
                  <a:srgbClr val="000000">
                    <a:alpha val="43137"/>
                  </a:srgbClr>
                </a:outerShdw>
              </a:effectLst>
              <a:latin typeface="Amasis MT Pro Black" panose="02040A04050005020304" pitchFamily="18" charset="0"/>
            </a:endParaRPr>
          </a:p>
        </p:txBody>
      </p:sp>
      <p:sp>
        <p:nvSpPr>
          <p:cNvPr id="4" name="テキスト ボックス 3">
            <a:extLst>
              <a:ext uri="{FF2B5EF4-FFF2-40B4-BE49-F238E27FC236}">
                <a16:creationId xmlns:a16="http://schemas.microsoft.com/office/drawing/2014/main" id="{9A45A92D-0A85-9D31-8E25-4FF974B7DB4E}"/>
              </a:ext>
            </a:extLst>
          </p:cNvPr>
          <p:cNvSpPr txBox="1"/>
          <p:nvPr/>
        </p:nvSpPr>
        <p:spPr>
          <a:xfrm>
            <a:off x="-1" y="2507228"/>
            <a:ext cx="12191999" cy="461665"/>
          </a:xfrm>
          <a:prstGeom prst="rect">
            <a:avLst/>
          </a:prstGeom>
          <a:noFill/>
        </p:spPr>
        <p:txBody>
          <a:bodyPr wrap="square">
            <a:spAutoFit/>
          </a:bodyPr>
          <a:lstStyle/>
          <a:p>
            <a:pPr algn="ct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Ag</a:t>
            </a:r>
            <a:r>
              <a:rPr kumimoji="1" lang="en-US" altLang="ja-JP" sz="2400" b="0" i="0" kern="1200" dirty="0">
                <a:effectLst/>
                <a:latin typeface="Aharoni" panose="02010803020104030203" pitchFamily="2" charset="-79"/>
                <a:cs typeface="Aharoni" panose="02010803020104030203" pitchFamily="2" charset="-79"/>
              </a:rPr>
              <a:t>riculture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a:t>
            </a:r>
            <a:r>
              <a:rPr kumimoji="1" lang="en-US" altLang="ja-JP" sz="2400" b="0" i="0" kern="1200" dirty="0">
                <a:effectLst/>
                <a:latin typeface="Aharoni" panose="02010803020104030203" pitchFamily="2" charset="-79"/>
                <a:cs typeface="Aharoni" panose="02010803020104030203" pitchFamily="2" charset="-79"/>
              </a:rPr>
              <a:t>dvanced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R</a:t>
            </a:r>
            <a:r>
              <a:rPr kumimoji="1" lang="en-US" altLang="ja-JP" sz="2400" b="0" i="0" kern="1200" dirty="0">
                <a:effectLst/>
                <a:latin typeface="Aharoni" panose="02010803020104030203" pitchFamily="2" charset="-79"/>
                <a:cs typeface="Aharoni" panose="02010803020104030203" pitchFamily="2" charset="-79"/>
              </a:rPr>
              <a:t>esearch and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D</a:t>
            </a:r>
            <a:r>
              <a:rPr kumimoji="1" lang="en-US" altLang="ja-JP" sz="2400" b="0" i="0" kern="1200" dirty="0">
                <a:effectLst/>
                <a:latin typeface="Aharoni" panose="02010803020104030203" pitchFamily="2" charset="-79"/>
                <a:cs typeface="Aharoni" panose="02010803020104030203" pitchFamily="2" charset="-79"/>
              </a:rPr>
              <a:t>evelopment </a:t>
            </a:r>
            <a:r>
              <a:rPr kumimoji="1" lang="en-US" altLang="ja-JP" sz="2400" b="0" i="0" kern="1200" dirty="0">
                <a:solidFill>
                  <a:schemeClr val="accent2">
                    <a:lumMod val="75000"/>
                  </a:schemeClr>
                </a:solidFill>
                <a:effectLst/>
                <a:latin typeface="Aharoni" panose="02010803020104030203" pitchFamily="2" charset="-79"/>
                <a:cs typeface="Aharoni" panose="02010803020104030203" pitchFamily="2" charset="-79"/>
              </a:rPr>
              <a:t>A</a:t>
            </a:r>
            <a:r>
              <a:rPr kumimoji="1" lang="en-US" altLang="ja-JP" sz="2400" b="0" i="0" kern="1200" dirty="0">
                <a:effectLst/>
                <a:latin typeface="Aharoni" panose="02010803020104030203" pitchFamily="2" charset="-79"/>
                <a:cs typeface="Aharoni" panose="02010803020104030203" pitchFamily="2" charset="-79"/>
              </a:rPr>
              <a:t>uthority</a:t>
            </a:r>
            <a:endParaRPr kumimoji="1" lang="ja-JP" altLang="en-US" sz="2400" dirty="0">
              <a:latin typeface="Aharoni" panose="02010803020104030203" pitchFamily="2" charset="-79"/>
              <a:ea typeface="BIZ UDPゴシック" panose="020B0400000000000000" pitchFamily="50" charset="-128"/>
              <a:cs typeface="Aharoni" panose="02010803020104030203" pitchFamily="2" charset="-79"/>
            </a:endParaRPr>
          </a:p>
        </p:txBody>
      </p:sp>
    </p:spTree>
    <p:extLst>
      <p:ext uri="{BB962C8B-B14F-4D97-AF65-F5344CB8AC3E}">
        <p14:creationId xmlns:p14="http://schemas.microsoft.com/office/powerpoint/2010/main" val="1125232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en-US" altLang="ja-JP" sz="3200" b="1" dirty="0">
                <a:latin typeface="Yu Gothic UI" panose="020B0500000000000000" pitchFamily="50" charset="-128"/>
                <a:ea typeface="Yu Gothic UI" panose="020B0500000000000000" pitchFamily="50" charset="-128"/>
              </a:rPr>
              <a:t>2018</a:t>
            </a:r>
            <a:r>
              <a:rPr lang="ja-JP" altLang="en-US" sz="3200" b="1" dirty="0">
                <a:latin typeface="Yu Gothic UI" panose="020B0500000000000000" pitchFamily="50" charset="-128"/>
                <a:ea typeface="Yu Gothic UI" panose="020B0500000000000000" pitchFamily="50" charset="-128"/>
              </a:rPr>
              <a:t>年農業法で設立が決まった</a:t>
            </a:r>
            <a:endParaRPr kumimoji="1" lang="en-US" altLang="ja-JP" sz="1050" b="1" dirty="0">
              <a:latin typeface="Yu Gothic UI" panose="020B0500000000000000" pitchFamily="50" charset="-128"/>
              <a:ea typeface="Yu Gothic UI" panose="020B0500000000000000" pitchFamily="50" charset="-128"/>
            </a:endParaRPr>
          </a:p>
        </p:txBody>
      </p:sp>
      <p:sp>
        <p:nvSpPr>
          <p:cNvPr id="4" name="テキスト ボックス 3">
            <a:extLst>
              <a:ext uri="{FF2B5EF4-FFF2-40B4-BE49-F238E27FC236}">
                <a16:creationId xmlns:a16="http://schemas.microsoft.com/office/drawing/2014/main" id="{7440DF96-3069-0B4A-5C00-299C8576AB99}"/>
              </a:ext>
            </a:extLst>
          </p:cNvPr>
          <p:cNvSpPr txBox="1"/>
          <p:nvPr/>
        </p:nvSpPr>
        <p:spPr>
          <a:xfrm>
            <a:off x="1808431" y="6488668"/>
            <a:ext cx="9378099" cy="369332"/>
          </a:xfrm>
          <a:prstGeom prst="rect">
            <a:avLst/>
          </a:prstGeom>
          <a:noFill/>
        </p:spPr>
        <p:txBody>
          <a:bodyPr wrap="square">
            <a:spAutoFit/>
          </a:bodyPr>
          <a:lstStyle/>
          <a:p>
            <a:r>
              <a:rPr lang="en-US" altLang="ja-JP" dirty="0"/>
              <a:t>https://www.govregs.com/uscode/title7_chapter64_subchapterX_section3319k</a:t>
            </a:r>
            <a:endParaRPr lang="ja-JP" altLang="en-US" dirty="0"/>
          </a:p>
        </p:txBody>
      </p:sp>
      <p:sp>
        <p:nvSpPr>
          <p:cNvPr id="5" name="テキスト ボックス 4">
            <a:extLst>
              <a:ext uri="{FF2B5EF4-FFF2-40B4-BE49-F238E27FC236}">
                <a16:creationId xmlns:a16="http://schemas.microsoft.com/office/drawing/2014/main" id="{1669BD75-11B8-458F-9F36-3E54823C319E}"/>
              </a:ext>
            </a:extLst>
          </p:cNvPr>
          <p:cNvSpPr txBox="1"/>
          <p:nvPr/>
        </p:nvSpPr>
        <p:spPr>
          <a:xfrm>
            <a:off x="1367622" y="838667"/>
            <a:ext cx="10287001" cy="369332"/>
          </a:xfrm>
          <a:prstGeom prst="rect">
            <a:avLst/>
          </a:prstGeom>
          <a:noFill/>
        </p:spPr>
        <p:txBody>
          <a:bodyPr wrap="square">
            <a:spAutoFit/>
          </a:bodyPr>
          <a:lstStyle/>
          <a:p>
            <a:r>
              <a:rPr kumimoji="1" lang="en-US" altLang="ja-JP" sz="1800" dirty="0" err="1">
                <a:latin typeface="BIZ UDPゴシック" panose="020B0400000000000000" pitchFamily="50" charset="-128"/>
                <a:ea typeface="BIZ UDPゴシック" panose="020B0400000000000000" pitchFamily="50" charset="-128"/>
                <a:cs typeface="Aharoni" panose="02010803020104030203" pitchFamily="2" charset="-79"/>
              </a:rPr>
              <a:t>AgARDA</a:t>
            </a:r>
            <a:r>
              <a:rPr lang="ja-JP" altLang="en-US" dirty="0">
                <a:latin typeface="BIZ UDPゴシック" panose="020B0400000000000000" pitchFamily="50" charset="-128"/>
                <a:ea typeface="BIZ UDPゴシック" panose="020B0400000000000000" pitchFamily="50" charset="-128"/>
                <a:cs typeface="Aharoni" panose="02010803020104030203" pitchFamily="2" charset="-79"/>
              </a:rPr>
              <a:t>（農業先端研究開発庁）は、</a:t>
            </a:r>
            <a:r>
              <a:rPr lang="en-US" altLang="ja-JP" dirty="0">
                <a:latin typeface="BIZ UDPゴシック" panose="020B0400000000000000" pitchFamily="50" charset="-128"/>
                <a:ea typeface="BIZ UDPゴシック" panose="020B0400000000000000" pitchFamily="50" charset="-128"/>
                <a:cs typeface="Aharoni" panose="02010803020104030203" pitchFamily="2" charset="-79"/>
              </a:rPr>
              <a:t>2018</a:t>
            </a:r>
            <a:r>
              <a:rPr lang="ja-JP" altLang="en-US" dirty="0">
                <a:latin typeface="BIZ UDPゴシック" panose="020B0400000000000000" pitchFamily="50" charset="-128"/>
                <a:ea typeface="BIZ UDPゴシック" panose="020B0400000000000000" pitchFamily="50" charset="-128"/>
                <a:cs typeface="Aharoni" panose="02010803020104030203" pitchFamily="2" charset="-79"/>
              </a:rPr>
              <a:t>年の農業法に設立が銘記された。</a:t>
            </a:r>
            <a:endParaRPr kumimoji="1" lang="ja-JP" altLang="en-US" sz="1800" dirty="0">
              <a:latin typeface="BIZ UDPゴシック" panose="020B0400000000000000" pitchFamily="50" charset="-128"/>
              <a:ea typeface="BIZ UDPゴシック" panose="020B0400000000000000" pitchFamily="50" charset="-128"/>
              <a:cs typeface="Aharoni" panose="02010803020104030203" pitchFamily="2" charset="-79"/>
            </a:endParaRPr>
          </a:p>
        </p:txBody>
      </p:sp>
      <p:sp>
        <p:nvSpPr>
          <p:cNvPr id="6" name="テキスト ボックス 5">
            <a:extLst>
              <a:ext uri="{FF2B5EF4-FFF2-40B4-BE49-F238E27FC236}">
                <a16:creationId xmlns:a16="http://schemas.microsoft.com/office/drawing/2014/main" id="{C615B4EB-8C8E-4437-B5E0-F616E0C9B894}"/>
              </a:ext>
            </a:extLst>
          </p:cNvPr>
          <p:cNvSpPr txBox="1"/>
          <p:nvPr/>
        </p:nvSpPr>
        <p:spPr>
          <a:xfrm>
            <a:off x="491845" y="1447676"/>
            <a:ext cx="11208309" cy="1754326"/>
          </a:xfrm>
          <a:prstGeom prst="rect">
            <a:avLst/>
          </a:prstGeom>
          <a:noFill/>
        </p:spPr>
        <p:txBody>
          <a:bodyPr wrap="square">
            <a:spAutoFit/>
          </a:bodyPr>
          <a:lstStyle/>
          <a:p>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農業高等研究開発局 </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a:t>
            </a:r>
            <a:r>
              <a:rPr lang="en-US" altLang="ja-JP" b="0" i="0" dirty="0" err="1">
                <a:solidFill>
                  <a:srgbClr val="3A3A3A"/>
                </a:solidFill>
                <a:effectLst/>
                <a:latin typeface="UD デジタル 教科書体 NK-B" panose="02020700000000000000" pitchFamily="18" charset="-128"/>
                <a:ea typeface="UD デジタル 教科書体 NK-B" panose="02020700000000000000" pitchFamily="18" charset="-128"/>
              </a:rPr>
              <a:t>AgARDA</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 </a:t>
            </a:r>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は、</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2018 </a:t>
            </a:r>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年の農業法案により、年間 </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5,000 </a:t>
            </a:r>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万ドルの資金調達でパイロット イニシアチブとして承認された。しかし、現在までに </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100 </a:t>
            </a:r>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万ドルしか受け取っておらず、戦略計画をまだ確立していない。</a:t>
            </a:r>
            <a:endPar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endParaRPr>
          </a:p>
          <a:p>
            <a:endParaRPr lang="en-US" altLang="ja-JP" dirty="0">
              <a:solidFill>
                <a:srgbClr val="3A3A3A"/>
              </a:solidFill>
              <a:latin typeface="UD デジタル 教科書体 NK-B" panose="02020700000000000000" pitchFamily="18" charset="-128"/>
              <a:ea typeface="UD デジタル 教科書体 NK-B" panose="02020700000000000000" pitchFamily="18" charset="-128"/>
            </a:endParaRPr>
          </a:p>
          <a:p>
            <a:r>
              <a:rPr lang="en-US" altLang="ja-JP" b="0" i="0" dirty="0" err="1">
                <a:solidFill>
                  <a:srgbClr val="3A3A3A"/>
                </a:solidFill>
                <a:effectLst/>
                <a:latin typeface="UD デジタル 教科書体 NK-B" panose="02020700000000000000" pitchFamily="18" charset="-128"/>
                <a:ea typeface="UD デジタル 教科書体 NK-B" panose="02020700000000000000" pitchFamily="18" charset="-128"/>
              </a:rPr>
              <a:t>AgARDA</a:t>
            </a:r>
            <a:r>
              <a:rPr lang="en-US" altLang="ja-JP" b="0" i="0" dirty="0">
                <a:solidFill>
                  <a:srgbClr val="3A3A3A"/>
                </a:solidFill>
                <a:effectLst/>
                <a:latin typeface="UD デジタル 教科書体 NK-B" panose="02020700000000000000" pitchFamily="18" charset="-128"/>
                <a:ea typeface="UD デジタル 教科書体 NK-B" panose="02020700000000000000" pitchFamily="18" charset="-128"/>
              </a:rPr>
              <a:t> </a:t>
            </a:r>
            <a:r>
              <a:rPr lang="ja-JP" altLang="en-US" b="0" i="0" dirty="0">
                <a:solidFill>
                  <a:srgbClr val="3A3A3A"/>
                </a:solidFill>
                <a:effectLst/>
                <a:latin typeface="UD デジタル 教科書体 NK-B" panose="02020700000000000000" pitchFamily="18" charset="-128"/>
                <a:ea typeface="UD デジタル 教科書体 NK-B" panose="02020700000000000000" pitchFamily="18" charset="-128"/>
              </a:rPr>
              <a:t>は、個人投資家にとってリスクが高すぎ、かつ複数年にわたる高リスクかつ高報酬のプロジェクトをサポートする。</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2EA21BB3-42A7-4D4E-A2FE-50B307DC77FA}"/>
              </a:ext>
            </a:extLst>
          </p:cNvPr>
          <p:cNvSpPr txBox="1"/>
          <p:nvPr/>
        </p:nvSpPr>
        <p:spPr>
          <a:xfrm>
            <a:off x="1001484" y="3429000"/>
            <a:ext cx="4865915" cy="584775"/>
          </a:xfrm>
          <a:prstGeom prst="rect">
            <a:avLst/>
          </a:prstGeom>
          <a:noFill/>
        </p:spPr>
        <p:txBody>
          <a:bodyPr wrap="square">
            <a:spAutoFit/>
          </a:bodyPr>
          <a:lstStyle/>
          <a:p>
            <a:pPr algn="l"/>
            <a:r>
              <a:rPr lang="ja-JP" altLang="en-US" sz="3200" b="1" i="0" dirty="0">
                <a:solidFill>
                  <a:srgbClr val="3A3A3A"/>
                </a:solidFill>
                <a:effectLst/>
                <a:latin typeface="BIZ UDP明朝 Medium" panose="02020500000000000000" pitchFamily="18" charset="-128"/>
                <a:ea typeface="BIZ UDP明朝 Medium" panose="02020500000000000000" pitchFamily="18" charset="-128"/>
              </a:rPr>
              <a:t>作物育種と遺伝子工学</a:t>
            </a:r>
            <a:endParaRPr lang="ja-JP" altLang="en-US" sz="3200" b="0" i="0" dirty="0">
              <a:solidFill>
                <a:srgbClr val="3A3A3A"/>
              </a:solidFill>
              <a:effectLst/>
              <a:latin typeface="BIZ UDP明朝 Medium" panose="02020500000000000000" pitchFamily="18" charset="-128"/>
              <a:ea typeface="BIZ UDP明朝 Medium" panose="02020500000000000000" pitchFamily="18" charset="-128"/>
            </a:endParaRPr>
          </a:p>
        </p:txBody>
      </p:sp>
      <p:sp>
        <p:nvSpPr>
          <p:cNvPr id="9" name="テキスト ボックス 8">
            <a:extLst>
              <a:ext uri="{FF2B5EF4-FFF2-40B4-BE49-F238E27FC236}">
                <a16:creationId xmlns:a16="http://schemas.microsoft.com/office/drawing/2014/main" id="{40AECBF7-1C4D-47AC-8A2A-E2CDB3DBE9A0}"/>
              </a:ext>
            </a:extLst>
          </p:cNvPr>
          <p:cNvSpPr txBox="1"/>
          <p:nvPr/>
        </p:nvSpPr>
        <p:spPr>
          <a:xfrm>
            <a:off x="6984773" y="3390504"/>
            <a:ext cx="3519941" cy="584775"/>
          </a:xfrm>
          <a:prstGeom prst="rect">
            <a:avLst/>
          </a:prstGeom>
          <a:noFill/>
        </p:spPr>
        <p:txBody>
          <a:bodyPr wrap="square">
            <a:spAutoFit/>
          </a:bodyPr>
          <a:lstStyle/>
          <a:p>
            <a:r>
              <a:rPr lang="ja-JP" altLang="en-US" sz="3200" b="1" i="0" dirty="0">
                <a:solidFill>
                  <a:srgbClr val="3A3A3A"/>
                </a:solidFill>
                <a:effectLst/>
                <a:latin typeface="BIZ UDP明朝 Medium" panose="02020500000000000000" pitchFamily="18" charset="-128"/>
                <a:ea typeface="BIZ UDP明朝 Medium" panose="02020500000000000000" pitchFamily="18" charset="-128"/>
              </a:rPr>
              <a:t>畜産と腸内メタン</a:t>
            </a:r>
            <a:endParaRPr lang="ja-JP" altLang="en-US" sz="3200" b="0" i="0" dirty="0">
              <a:solidFill>
                <a:srgbClr val="3A3A3A"/>
              </a:solidFill>
              <a:effectLst/>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51E6E496-B36D-4A05-9F1B-33908DA5D3F6}"/>
              </a:ext>
            </a:extLst>
          </p:cNvPr>
          <p:cNvSpPr txBox="1"/>
          <p:nvPr/>
        </p:nvSpPr>
        <p:spPr>
          <a:xfrm>
            <a:off x="2991181" y="4443025"/>
            <a:ext cx="3519941" cy="584775"/>
          </a:xfrm>
          <a:prstGeom prst="rect">
            <a:avLst/>
          </a:prstGeom>
          <a:noFill/>
        </p:spPr>
        <p:txBody>
          <a:bodyPr wrap="square">
            <a:spAutoFit/>
          </a:bodyPr>
          <a:lstStyle/>
          <a:p>
            <a:r>
              <a:rPr lang="zh-TW" altLang="en-US" sz="3200" b="1" i="0" dirty="0">
                <a:solidFill>
                  <a:srgbClr val="3A3A3A"/>
                </a:solidFill>
                <a:effectLst/>
                <a:latin typeface="BIZ UDP明朝 Medium" panose="02020500000000000000" pitchFamily="18" charset="-128"/>
                <a:ea typeface="BIZ UDP明朝 Medium" panose="02020500000000000000" pitchFamily="18" charset="-128"/>
              </a:rPr>
              <a:t>土壌炭素隔離</a:t>
            </a:r>
            <a:endParaRPr lang="zh-TW" altLang="en-US" sz="3200" b="0" i="0" dirty="0">
              <a:solidFill>
                <a:srgbClr val="3A3A3A"/>
              </a:solidFill>
              <a:effectLst/>
              <a:latin typeface="BIZ UDP明朝 Medium" panose="02020500000000000000" pitchFamily="18" charset="-128"/>
              <a:ea typeface="BIZ UDP明朝 Medium" panose="02020500000000000000" pitchFamily="18" charset="-128"/>
            </a:endParaRPr>
          </a:p>
        </p:txBody>
      </p:sp>
      <p:sp>
        <p:nvSpPr>
          <p:cNvPr id="11" name="テキスト ボックス 10">
            <a:extLst>
              <a:ext uri="{FF2B5EF4-FFF2-40B4-BE49-F238E27FC236}">
                <a16:creationId xmlns:a16="http://schemas.microsoft.com/office/drawing/2014/main" id="{EEDCE10B-78A2-4A6F-9E6B-731C1911E3B9}"/>
              </a:ext>
            </a:extLst>
          </p:cNvPr>
          <p:cNvSpPr txBox="1"/>
          <p:nvPr/>
        </p:nvSpPr>
        <p:spPr>
          <a:xfrm>
            <a:off x="6821488" y="4881072"/>
            <a:ext cx="4042455" cy="584775"/>
          </a:xfrm>
          <a:prstGeom prst="rect">
            <a:avLst/>
          </a:prstGeom>
          <a:noFill/>
        </p:spPr>
        <p:txBody>
          <a:bodyPr wrap="square">
            <a:spAutoFit/>
          </a:bodyPr>
          <a:lstStyle/>
          <a:p>
            <a:r>
              <a:rPr lang="ja-JP" altLang="en-US" sz="3200" b="1" i="0" dirty="0">
                <a:solidFill>
                  <a:srgbClr val="3A3A3A"/>
                </a:solidFill>
                <a:effectLst/>
                <a:latin typeface="BIZ UDP明朝 Medium" panose="02020500000000000000" pitchFamily="18" charset="-128"/>
                <a:ea typeface="BIZ UDP明朝 Medium" panose="02020500000000000000" pitchFamily="18" charset="-128"/>
              </a:rPr>
              <a:t>肉と乳製品の代替品</a:t>
            </a:r>
            <a:endParaRPr lang="ja-JP" altLang="en-US" sz="3200" b="0" i="0" dirty="0">
              <a:solidFill>
                <a:srgbClr val="3A3A3A"/>
              </a:solidFill>
              <a:effectLst/>
              <a:latin typeface="BIZ UDP明朝 Medium" panose="02020500000000000000" pitchFamily="18" charset="-128"/>
              <a:ea typeface="BIZ UDP明朝 Medium" panose="02020500000000000000" pitchFamily="18" charset="-128"/>
            </a:endParaRPr>
          </a:p>
        </p:txBody>
      </p:sp>
      <p:sp>
        <p:nvSpPr>
          <p:cNvPr id="14" name="テキスト ボックス 13">
            <a:extLst>
              <a:ext uri="{FF2B5EF4-FFF2-40B4-BE49-F238E27FC236}">
                <a16:creationId xmlns:a16="http://schemas.microsoft.com/office/drawing/2014/main" id="{0E3EE73D-E0C3-4067-81C8-233D35192B94}"/>
              </a:ext>
            </a:extLst>
          </p:cNvPr>
          <p:cNvSpPr txBox="1"/>
          <p:nvPr/>
        </p:nvSpPr>
        <p:spPr>
          <a:xfrm>
            <a:off x="747259" y="5457051"/>
            <a:ext cx="5533798" cy="584775"/>
          </a:xfrm>
          <a:prstGeom prst="rect">
            <a:avLst/>
          </a:prstGeom>
          <a:noFill/>
        </p:spPr>
        <p:txBody>
          <a:bodyPr wrap="square">
            <a:spAutoFit/>
          </a:bodyPr>
          <a:lstStyle/>
          <a:p>
            <a:r>
              <a:rPr lang="ja-JP" altLang="en-US" sz="3200" b="1" i="0" dirty="0">
                <a:solidFill>
                  <a:srgbClr val="3A3A3A"/>
                </a:solidFill>
                <a:effectLst/>
                <a:latin typeface="BIZ UDP明朝 Medium" panose="02020500000000000000" pitchFamily="18" charset="-128"/>
                <a:ea typeface="BIZ UDP明朝 Medium" panose="02020500000000000000" pitchFamily="18" charset="-128"/>
              </a:rPr>
              <a:t>肥料のイノベーション</a:t>
            </a:r>
            <a:endParaRPr lang="zh-TW" altLang="en-US" sz="3200" b="0" i="0" dirty="0">
              <a:solidFill>
                <a:srgbClr val="3A3A3A"/>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45760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4643" y="1627451"/>
            <a:ext cx="3354070" cy="4625340"/>
            <a:chOff x="-5842" y="1649222"/>
            <a:chExt cx="3354070" cy="4625340"/>
          </a:xfrm>
        </p:grpSpPr>
        <p:sp>
          <p:nvSpPr>
            <p:cNvPr id="3" name="object 3"/>
            <p:cNvSpPr/>
            <p:nvPr/>
          </p:nvSpPr>
          <p:spPr>
            <a:xfrm>
              <a:off x="6857" y="1661922"/>
              <a:ext cx="3328670" cy="4599940"/>
            </a:xfrm>
            <a:custGeom>
              <a:avLst/>
              <a:gdLst/>
              <a:ahLst/>
              <a:cxnLst/>
              <a:rect l="l" t="t" r="r" b="b"/>
              <a:pathLst>
                <a:path w="3328670" h="4599940">
                  <a:moveTo>
                    <a:pt x="3328416" y="0"/>
                  </a:moveTo>
                  <a:lnTo>
                    <a:pt x="0" y="0"/>
                  </a:lnTo>
                  <a:lnTo>
                    <a:pt x="0" y="4599432"/>
                  </a:lnTo>
                  <a:lnTo>
                    <a:pt x="3328416" y="4599432"/>
                  </a:lnTo>
                  <a:lnTo>
                    <a:pt x="3328416" y="0"/>
                  </a:lnTo>
                  <a:close/>
                </a:path>
              </a:pathLst>
            </a:custGeom>
            <a:solidFill>
              <a:srgbClr val="BADFE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 name="object 4"/>
            <p:cNvSpPr/>
            <p:nvPr/>
          </p:nvSpPr>
          <p:spPr>
            <a:xfrm>
              <a:off x="6857" y="1661922"/>
              <a:ext cx="3328670" cy="4599940"/>
            </a:xfrm>
            <a:custGeom>
              <a:avLst/>
              <a:gdLst/>
              <a:ahLst/>
              <a:cxnLst/>
              <a:rect l="l" t="t" r="r" b="b"/>
              <a:pathLst>
                <a:path w="3328670" h="4599940">
                  <a:moveTo>
                    <a:pt x="0" y="0"/>
                  </a:moveTo>
                  <a:lnTo>
                    <a:pt x="3328416" y="0"/>
                  </a:lnTo>
                  <a:lnTo>
                    <a:pt x="3328416" y="4599432"/>
                  </a:lnTo>
                  <a:lnTo>
                    <a:pt x="0" y="4599432"/>
                  </a:lnTo>
                  <a:lnTo>
                    <a:pt x="0" y="0"/>
                  </a:lnTo>
                  <a:close/>
                </a:path>
              </a:pathLst>
            </a:custGeom>
            <a:ln w="25400">
              <a:solidFill>
                <a:srgbClr val="88A3A7"/>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 name="object 5"/>
            <p:cNvPicPr/>
            <p:nvPr/>
          </p:nvPicPr>
          <p:blipFill>
            <a:blip r:embed="rId2" cstate="print"/>
            <a:stretch>
              <a:fillRect/>
            </a:stretch>
          </p:blipFill>
          <p:spPr>
            <a:xfrm>
              <a:off x="1086611" y="2247900"/>
              <a:ext cx="2116835" cy="3422903"/>
            </a:xfrm>
            <a:prstGeom prst="rect">
              <a:avLst/>
            </a:prstGeom>
          </p:spPr>
        </p:pic>
      </p:grpSp>
      <p:sp>
        <p:nvSpPr>
          <p:cNvPr id="6" name="object 6"/>
          <p:cNvSpPr txBox="1">
            <a:spLocks noGrp="1"/>
          </p:cNvSpPr>
          <p:nvPr>
            <p:ph type="title"/>
          </p:nvPr>
        </p:nvSpPr>
        <p:spPr>
          <a:xfrm>
            <a:off x="2425553" y="178284"/>
            <a:ext cx="7278087" cy="505267"/>
          </a:xfrm>
          <a:prstGeom prst="rect">
            <a:avLst/>
          </a:prstGeom>
        </p:spPr>
        <p:txBody>
          <a:bodyPr vert="horz" wrap="square" lIns="0" tIns="12700" rIns="0" bIns="0" rtlCol="0" anchor="ctr">
            <a:spAutoFit/>
          </a:bodyPr>
          <a:lstStyle/>
          <a:p>
            <a:pPr marL="12700" algn="ctr">
              <a:lnSpc>
                <a:spcPct val="100000"/>
              </a:lnSpc>
              <a:spcBef>
                <a:spcPts val="100"/>
              </a:spcBef>
            </a:pPr>
            <a:r>
              <a:rPr sz="3200" b="1" spc="-35" dirty="0">
                <a:latin typeface="BIZ UDP明朝 Medium" panose="02020500000000000000" pitchFamily="18" charset="-128"/>
                <a:ea typeface="BIZ UDP明朝 Medium" panose="02020500000000000000" pitchFamily="18" charset="-128"/>
              </a:rPr>
              <a:t>技術成熟度</a:t>
            </a:r>
            <a:r>
              <a:rPr sz="3200" b="1" spc="-20" dirty="0">
                <a:latin typeface="BIZ UDP明朝 Medium" panose="02020500000000000000" pitchFamily="18" charset="-128"/>
                <a:ea typeface="BIZ UDP明朝 Medium" panose="02020500000000000000" pitchFamily="18" charset="-128"/>
              </a:rPr>
              <a:t>と</a:t>
            </a:r>
            <a:r>
              <a:rPr sz="3200" b="1" spc="-35" dirty="0">
                <a:latin typeface="BIZ UDP明朝 Medium" panose="02020500000000000000" pitchFamily="18" charset="-128"/>
                <a:ea typeface="BIZ UDP明朝 Medium" panose="02020500000000000000" pitchFamily="18" charset="-128"/>
              </a:rPr>
              <a:t>基礎研究の定</a:t>
            </a:r>
            <a:r>
              <a:rPr sz="3200" b="1" spc="-50" dirty="0">
                <a:latin typeface="BIZ UDP明朝 Medium" panose="02020500000000000000" pitchFamily="18" charset="-128"/>
                <a:ea typeface="BIZ UDP明朝 Medium" panose="02020500000000000000" pitchFamily="18" charset="-128"/>
              </a:rPr>
              <a:t>義</a:t>
            </a:r>
          </a:p>
        </p:txBody>
      </p:sp>
      <p:graphicFrame>
        <p:nvGraphicFramePr>
          <p:cNvPr id="7" name="object 7"/>
          <p:cNvGraphicFramePr>
            <a:graphicFrameLocks noGrp="1"/>
          </p:cNvGraphicFramePr>
          <p:nvPr>
            <p:extLst>
              <p:ext uri="{D42A27DB-BD31-4B8C-83A1-F6EECF244321}">
                <p14:modId xmlns:p14="http://schemas.microsoft.com/office/powerpoint/2010/main" val="2193873815"/>
              </p:ext>
            </p:extLst>
          </p:nvPr>
        </p:nvGraphicFramePr>
        <p:xfrm>
          <a:off x="6799169" y="1053619"/>
          <a:ext cx="4685260" cy="3306443"/>
        </p:xfrm>
        <a:graphic>
          <a:graphicData uri="http://schemas.openxmlformats.org/drawingml/2006/table">
            <a:tbl>
              <a:tblPr firstRow="1" bandRow="1">
                <a:tableStyleId>{2D5ABB26-0587-4C30-8999-92F81FD0307C}</a:tableStyleId>
              </a:tblPr>
              <a:tblGrid>
                <a:gridCol w="984117">
                  <a:extLst>
                    <a:ext uri="{9D8B030D-6E8A-4147-A177-3AD203B41FA5}">
                      <a16:colId xmlns:a16="http://schemas.microsoft.com/office/drawing/2014/main" val="20000"/>
                    </a:ext>
                  </a:extLst>
                </a:gridCol>
                <a:gridCol w="3701143">
                  <a:extLst>
                    <a:ext uri="{9D8B030D-6E8A-4147-A177-3AD203B41FA5}">
                      <a16:colId xmlns:a16="http://schemas.microsoft.com/office/drawing/2014/main" val="20001"/>
                    </a:ext>
                  </a:extLst>
                </a:gridCol>
              </a:tblGrid>
              <a:tr h="377190">
                <a:tc>
                  <a:txBody>
                    <a:bodyPr/>
                    <a:lstStyle/>
                    <a:p>
                      <a:pPr marL="95885" marR="89535" indent="36195" algn="ctr">
                        <a:lnSpc>
                          <a:spcPts val="1340"/>
                        </a:lnSpc>
                        <a:spcBef>
                          <a:spcPts val="190"/>
                        </a:spcBef>
                      </a:pPr>
                      <a:r>
                        <a:rPr sz="1200" b="1" spc="-10" dirty="0">
                          <a:latin typeface="BIZ UDP明朝 Medium" panose="02020500000000000000" pitchFamily="18" charset="-128"/>
                          <a:ea typeface="BIZ UDP明朝 Medium" panose="02020500000000000000" pitchFamily="18" charset="-128"/>
                          <a:cs typeface="ＭＳ Ｐゴシック"/>
                        </a:rPr>
                        <a:t>分</a:t>
                      </a:r>
                      <a:r>
                        <a:rPr sz="1200" b="1" spc="-50" dirty="0">
                          <a:latin typeface="BIZ UDP明朝 Medium" panose="02020500000000000000" pitchFamily="18" charset="-128"/>
                          <a:ea typeface="BIZ UDP明朝 Medium" panose="02020500000000000000" pitchFamily="18" charset="-128"/>
                          <a:cs typeface="ＭＳ Ｐゴシック"/>
                        </a:rPr>
                        <a:t>類</a:t>
                      </a:r>
                      <a:r>
                        <a:rPr sz="1200" b="1" dirty="0">
                          <a:latin typeface="BIZ UDP明朝 Medium" panose="02020500000000000000" pitchFamily="18" charset="-128"/>
                          <a:ea typeface="BIZ UDP明朝 Medium" panose="02020500000000000000" pitchFamily="18" charset="-128"/>
                          <a:cs typeface="ＭＳ Ｐゴシック"/>
                        </a:rPr>
                        <a:t>コ</a:t>
                      </a:r>
                      <a:r>
                        <a:rPr sz="1200" b="1" spc="-10" dirty="0">
                          <a:latin typeface="BIZ UDP明朝 Medium" panose="02020500000000000000" pitchFamily="18" charset="-128"/>
                          <a:ea typeface="BIZ UDP明朝 Medium" panose="02020500000000000000" pitchFamily="18" charset="-128"/>
                          <a:cs typeface="ＭＳ Ｐゴシック"/>
                        </a:rPr>
                        <a:t>ー</a:t>
                      </a:r>
                      <a:r>
                        <a:rPr sz="1200" b="1" spc="-50" dirty="0">
                          <a:latin typeface="BIZ UDP明朝 Medium" panose="02020500000000000000" pitchFamily="18" charset="-128"/>
                          <a:ea typeface="BIZ UDP明朝 Medium" panose="02020500000000000000" pitchFamily="18" charset="-128"/>
                          <a:cs typeface="ＭＳ Ｐゴシック"/>
                        </a:rPr>
                        <a:t>ド</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2413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algn="ctr">
                        <a:lnSpc>
                          <a:spcPct val="100000"/>
                        </a:lnSpc>
                        <a:spcBef>
                          <a:spcPts val="705"/>
                        </a:spcBef>
                      </a:pPr>
                      <a:r>
                        <a:rPr sz="1200" b="1" spc="-10" dirty="0">
                          <a:latin typeface="BIZ UDP明朝 Medium" panose="02020500000000000000" pitchFamily="18" charset="-128"/>
                          <a:ea typeface="BIZ UDP明朝 Medium" panose="02020500000000000000" pitchFamily="18" charset="-128"/>
                          <a:cs typeface="ＭＳ Ｐゴシック"/>
                        </a:rPr>
                        <a:t>説</a:t>
                      </a:r>
                      <a:r>
                        <a:rPr sz="1200" b="1" spc="-50" dirty="0">
                          <a:latin typeface="BIZ UDP明朝 Medium" panose="02020500000000000000" pitchFamily="18" charset="-128"/>
                          <a:ea typeface="BIZ UDP明朝 Medium" panose="02020500000000000000" pitchFamily="18" charset="-128"/>
                          <a:cs typeface="ＭＳ Ｐゴシック"/>
                        </a:rPr>
                        <a:t>明</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8953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0"/>
                  </a:ext>
                </a:extLst>
              </a:tr>
              <a:tr h="228600">
                <a:tc>
                  <a:txBody>
                    <a:bodyPr/>
                    <a:lstStyle/>
                    <a:p>
                      <a:pPr marR="173355" algn="ctr">
                        <a:lnSpc>
                          <a:spcPct val="100000"/>
                        </a:lnSpc>
                        <a:spcBef>
                          <a:spcPts val="110"/>
                        </a:spcBef>
                      </a:pPr>
                      <a:r>
                        <a:rPr sz="1200" b="1" spc="-25" dirty="0">
                          <a:latin typeface="BIZ UDP明朝 Medium" panose="02020500000000000000" pitchFamily="18" charset="-128"/>
                          <a:ea typeface="BIZ UDP明朝 Medium" panose="02020500000000000000" pitchFamily="18" charset="-128"/>
                          <a:cs typeface="Arial"/>
                        </a:rPr>
                        <a:t>6.1</a:t>
                      </a:r>
                      <a:endParaRPr sz="1200" b="1" dirty="0">
                        <a:latin typeface="BIZ UDP明朝 Medium" panose="02020500000000000000" pitchFamily="18" charset="-128"/>
                        <a:ea typeface="BIZ UDP明朝 Medium" panose="02020500000000000000" pitchFamily="18" charset="-128"/>
                        <a:cs typeface="Arial"/>
                      </a:endParaRPr>
                    </a:p>
                  </a:txBody>
                  <a:tcPr marL="0" marR="0" marT="139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ct val="100000"/>
                        </a:lnSpc>
                        <a:spcBef>
                          <a:spcPts val="120"/>
                        </a:spcBef>
                      </a:pPr>
                      <a:r>
                        <a:rPr sz="1200" b="1" dirty="0">
                          <a:latin typeface="BIZ UDP明朝 Medium" panose="02020500000000000000" pitchFamily="18" charset="-128"/>
                          <a:ea typeface="BIZ UDP明朝 Medium" panose="02020500000000000000" pitchFamily="18" charset="-128"/>
                          <a:cs typeface="Arial"/>
                        </a:rPr>
                        <a:t>Basic</a:t>
                      </a:r>
                      <a:r>
                        <a:rPr sz="1200" b="1" spc="6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Research</a:t>
                      </a:r>
                      <a:r>
                        <a:rPr sz="1200" b="1" spc="-10" dirty="0">
                          <a:latin typeface="BIZ UDP明朝 Medium" panose="02020500000000000000" pitchFamily="18" charset="-128"/>
                          <a:ea typeface="BIZ UDP明朝 Medium" panose="02020500000000000000" pitchFamily="18" charset="-128"/>
                          <a:cs typeface="ＭＳ Ｐゴシック"/>
                        </a:rPr>
                        <a:t>（</a:t>
                      </a:r>
                      <a:r>
                        <a:rPr sz="1200" b="1" dirty="0">
                          <a:latin typeface="BIZ UDP明朝 Medium" panose="02020500000000000000" pitchFamily="18" charset="-128"/>
                          <a:ea typeface="BIZ UDP明朝 Medium" panose="02020500000000000000" pitchFamily="18" charset="-128"/>
                          <a:cs typeface="ＭＳ Ｐゴシック"/>
                        </a:rPr>
                        <a:t>基礎研究</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1524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1"/>
                  </a:ext>
                </a:extLst>
              </a:tr>
              <a:tr h="228600">
                <a:tc>
                  <a:txBody>
                    <a:bodyPr/>
                    <a:lstStyle/>
                    <a:p>
                      <a:pPr marR="173355" algn="ctr">
                        <a:lnSpc>
                          <a:spcPct val="100000"/>
                        </a:lnSpc>
                        <a:spcBef>
                          <a:spcPts val="110"/>
                        </a:spcBef>
                      </a:pPr>
                      <a:r>
                        <a:rPr sz="1200" b="1" spc="-25" dirty="0">
                          <a:latin typeface="BIZ UDP明朝 Medium" panose="02020500000000000000" pitchFamily="18" charset="-128"/>
                          <a:ea typeface="BIZ UDP明朝 Medium" panose="02020500000000000000" pitchFamily="18" charset="-128"/>
                          <a:cs typeface="Arial"/>
                        </a:rPr>
                        <a:t>6.2</a:t>
                      </a:r>
                      <a:endParaRPr sz="1200" b="1">
                        <a:latin typeface="BIZ UDP明朝 Medium" panose="02020500000000000000" pitchFamily="18" charset="-128"/>
                        <a:ea typeface="BIZ UDP明朝 Medium" panose="02020500000000000000" pitchFamily="18" charset="-128"/>
                        <a:cs typeface="Arial"/>
                      </a:endParaRPr>
                    </a:p>
                  </a:txBody>
                  <a:tcPr marL="0" marR="0" marT="139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a:lnSpc>
                          <a:spcPct val="100000"/>
                        </a:lnSpc>
                        <a:spcBef>
                          <a:spcPts val="120"/>
                        </a:spcBef>
                      </a:pPr>
                      <a:r>
                        <a:rPr sz="1200" b="1" dirty="0">
                          <a:latin typeface="BIZ UDP明朝 Medium" panose="02020500000000000000" pitchFamily="18" charset="-128"/>
                          <a:ea typeface="BIZ UDP明朝 Medium" panose="02020500000000000000" pitchFamily="18" charset="-128"/>
                          <a:cs typeface="Arial"/>
                        </a:rPr>
                        <a:t>Applied</a:t>
                      </a:r>
                      <a:r>
                        <a:rPr sz="1200" b="1" spc="20"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Research</a:t>
                      </a:r>
                      <a:r>
                        <a:rPr sz="1200" b="1" spc="-10" dirty="0">
                          <a:latin typeface="BIZ UDP明朝 Medium" panose="02020500000000000000" pitchFamily="18" charset="-128"/>
                          <a:ea typeface="BIZ UDP明朝 Medium" panose="02020500000000000000" pitchFamily="18" charset="-128"/>
                          <a:cs typeface="ＭＳ Ｐゴシック"/>
                        </a:rPr>
                        <a:t>（</a:t>
                      </a:r>
                      <a:r>
                        <a:rPr sz="1200" b="1" dirty="0">
                          <a:latin typeface="BIZ UDP明朝 Medium" panose="02020500000000000000" pitchFamily="18" charset="-128"/>
                          <a:ea typeface="BIZ UDP明朝 Medium" panose="02020500000000000000" pitchFamily="18" charset="-128"/>
                          <a:cs typeface="ＭＳ Ｐゴシック"/>
                        </a:rPr>
                        <a:t>応用研究</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1524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2"/>
                  </a:ext>
                </a:extLst>
              </a:tr>
              <a:tr h="457834">
                <a:tc>
                  <a:txBody>
                    <a:bodyPr/>
                    <a:lstStyle/>
                    <a:p>
                      <a:pPr marR="173355" algn="ctr">
                        <a:lnSpc>
                          <a:spcPct val="100000"/>
                        </a:lnSpc>
                        <a:spcBef>
                          <a:spcPts val="1010"/>
                        </a:spcBef>
                      </a:pPr>
                      <a:r>
                        <a:rPr sz="1200" b="1" spc="-25" dirty="0">
                          <a:latin typeface="BIZ UDP明朝 Medium" panose="02020500000000000000" pitchFamily="18" charset="-128"/>
                          <a:ea typeface="BIZ UDP明朝 Medium" panose="02020500000000000000" pitchFamily="18" charset="-128"/>
                          <a:cs typeface="Arial"/>
                        </a:rPr>
                        <a:t>6.3</a:t>
                      </a:r>
                      <a:endParaRPr sz="1200" b="1" dirty="0">
                        <a:latin typeface="BIZ UDP明朝 Medium" panose="02020500000000000000" pitchFamily="18" charset="-128"/>
                        <a:ea typeface="BIZ UDP明朝 Medium" panose="02020500000000000000" pitchFamily="18" charset="-128"/>
                        <a:cs typeface="Arial"/>
                      </a:endParaRPr>
                    </a:p>
                  </a:txBody>
                  <a:tcPr marL="0" marR="0" marT="1282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ts val="1430"/>
                        </a:lnSpc>
                        <a:spcBef>
                          <a:spcPts val="325"/>
                        </a:spcBef>
                      </a:pPr>
                      <a:r>
                        <a:rPr sz="1200" b="1" dirty="0">
                          <a:latin typeface="BIZ UDP明朝 Medium" panose="02020500000000000000" pitchFamily="18" charset="-128"/>
                          <a:ea typeface="BIZ UDP明朝 Medium" panose="02020500000000000000" pitchFamily="18" charset="-128"/>
                          <a:cs typeface="Arial"/>
                        </a:rPr>
                        <a:t>Advanced</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Technology</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60" dirty="0">
                          <a:latin typeface="BIZ UDP明朝 Medium" panose="02020500000000000000" pitchFamily="18" charset="-128"/>
                          <a:ea typeface="BIZ UDP明朝 Medium" panose="02020500000000000000" pitchFamily="18" charset="-128"/>
                          <a:cs typeface="Arial"/>
                        </a:rPr>
                        <a:t> </a:t>
                      </a:r>
                      <a:r>
                        <a:rPr sz="1200" b="1" spc="-20" dirty="0">
                          <a:latin typeface="BIZ UDP明朝 Medium" panose="02020500000000000000" pitchFamily="18" charset="-128"/>
                          <a:ea typeface="BIZ UDP明朝 Medium" panose="02020500000000000000" pitchFamily="18" charset="-128"/>
                          <a:cs typeface="Arial"/>
                        </a:rPr>
                        <a:t>(ATD)</a:t>
                      </a:r>
                      <a:endParaRPr sz="1200" b="1">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高度な技術開発</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a:latin typeface="BIZ UDP明朝 Medium" panose="02020500000000000000" pitchFamily="18" charset="-128"/>
                        <a:ea typeface="BIZ UDP明朝 Medium" panose="02020500000000000000" pitchFamily="18" charset="-128"/>
                        <a:cs typeface="ＭＳ Ｐゴシック"/>
                      </a:endParaRPr>
                    </a:p>
                  </a:txBody>
                  <a:tcPr marL="0" marR="0" marT="4127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3"/>
                  </a:ext>
                </a:extLst>
              </a:tr>
              <a:tr h="565785">
                <a:tc>
                  <a:txBody>
                    <a:bodyPr/>
                    <a:lstStyle/>
                    <a:p>
                      <a:pPr algn="ctr">
                        <a:lnSpc>
                          <a:spcPct val="100000"/>
                        </a:lnSpc>
                        <a:spcBef>
                          <a:spcPts val="55"/>
                        </a:spcBef>
                      </a:pPr>
                      <a:endParaRPr sz="1200" b="1" dirty="0">
                        <a:latin typeface="BIZ UDP明朝 Medium" panose="02020500000000000000" pitchFamily="18" charset="-128"/>
                        <a:ea typeface="BIZ UDP明朝 Medium" panose="02020500000000000000" pitchFamily="18" charset="-128"/>
                        <a:cs typeface="Times New Roman"/>
                      </a:endParaRPr>
                    </a:p>
                    <a:p>
                      <a:pPr marR="173355" algn="ctr">
                        <a:lnSpc>
                          <a:spcPct val="100000"/>
                        </a:lnSpc>
                      </a:pPr>
                      <a:r>
                        <a:rPr sz="1200" b="1" spc="-25" dirty="0">
                          <a:latin typeface="BIZ UDP明朝 Medium" panose="02020500000000000000" pitchFamily="18" charset="-128"/>
                          <a:ea typeface="BIZ UDP明朝 Medium" panose="02020500000000000000" pitchFamily="18" charset="-128"/>
                          <a:cs typeface="Arial"/>
                        </a:rPr>
                        <a:t>6.4</a:t>
                      </a:r>
                      <a:endParaRPr sz="1200" b="1" dirty="0">
                        <a:latin typeface="BIZ UDP明朝 Medium" panose="02020500000000000000" pitchFamily="18" charset="-128"/>
                        <a:ea typeface="BIZ UDP明朝 Medium" panose="02020500000000000000" pitchFamily="18" charset="-128"/>
                        <a:cs typeface="Arial"/>
                      </a:endParaRPr>
                    </a:p>
                  </a:txBody>
                  <a:tcPr marL="0" marR="0" marT="698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marR="247015">
                        <a:lnSpc>
                          <a:spcPct val="100000"/>
                        </a:lnSpc>
                        <a:spcBef>
                          <a:spcPts val="30"/>
                        </a:spcBef>
                      </a:pPr>
                      <a:r>
                        <a:rPr sz="1200" b="1" dirty="0">
                          <a:latin typeface="BIZ UDP明朝 Medium" panose="02020500000000000000" pitchFamily="18" charset="-128"/>
                          <a:ea typeface="BIZ UDP明朝 Medium" panose="02020500000000000000" pitchFamily="18" charset="-128"/>
                          <a:cs typeface="Arial"/>
                        </a:rPr>
                        <a:t>Advanced</a:t>
                      </a:r>
                      <a:r>
                        <a:rPr sz="1200" b="1" spc="-7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Component</a:t>
                      </a:r>
                      <a:r>
                        <a:rPr sz="1200" b="1" spc="-5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60" dirty="0">
                          <a:latin typeface="BIZ UDP明朝 Medium" panose="02020500000000000000" pitchFamily="18" charset="-128"/>
                          <a:ea typeface="BIZ UDP明朝 Medium" panose="02020500000000000000" pitchFamily="18" charset="-128"/>
                          <a:cs typeface="Arial"/>
                        </a:rPr>
                        <a:t> </a:t>
                      </a:r>
                      <a:r>
                        <a:rPr sz="1200" b="1" spc="-25" dirty="0">
                          <a:latin typeface="BIZ UDP明朝 Medium" panose="02020500000000000000" pitchFamily="18" charset="-128"/>
                          <a:ea typeface="BIZ UDP明朝 Medium" panose="02020500000000000000" pitchFamily="18" charset="-128"/>
                          <a:cs typeface="Arial"/>
                        </a:rPr>
                        <a:t>and </a:t>
                      </a:r>
                      <a:r>
                        <a:rPr sz="1200" b="1" dirty="0">
                          <a:latin typeface="BIZ UDP明朝 Medium" panose="02020500000000000000" pitchFamily="18" charset="-128"/>
                          <a:ea typeface="BIZ UDP明朝 Medium" panose="02020500000000000000" pitchFamily="18" charset="-128"/>
                          <a:cs typeface="Arial"/>
                        </a:rPr>
                        <a:t>Prototypes</a:t>
                      </a:r>
                      <a:r>
                        <a:rPr sz="1200" b="1" spc="-4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(ACD&amp;P)</a:t>
                      </a:r>
                      <a:endParaRPr sz="1200" b="1" dirty="0">
                        <a:latin typeface="BIZ UDP明朝 Medium" panose="02020500000000000000" pitchFamily="18" charset="-128"/>
                        <a:ea typeface="BIZ UDP明朝 Medium" panose="02020500000000000000" pitchFamily="18" charset="-128"/>
                        <a:cs typeface="Arial"/>
                      </a:endParaRPr>
                    </a:p>
                    <a:p>
                      <a:pPr marL="67945">
                        <a:lnSpc>
                          <a:spcPts val="1415"/>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10" dirty="0">
                          <a:latin typeface="BIZ UDP明朝 Medium" panose="02020500000000000000" pitchFamily="18" charset="-128"/>
                          <a:ea typeface="BIZ UDP明朝 Medium" panose="02020500000000000000" pitchFamily="18" charset="-128"/>
                          <a:cs typeface="ＭＳ Ｐゴシック"/>
                        </a:rPr>
                        <a:t>高度な構成品開発及びプロトタイプ</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4"/>
                  </a:ext>
                </a:extLst>
              </a:tr>
              <a:tr h="565785">
                <a:tc>
                  <a:txBody>
                    <a:bodyPr/>
                    <a:lstStyle/>
                    <a:p>
                      <a:pPr algn="ctr">
                        <a:lnSpc>
                          <a:spcPct val="100000"/>
                        </a:lnSpc>
                        <a:spcBef>
                          <a:spcPts val="55"/>
                        </a:spcBef>
                      </a:pPr>
                      <a:endParaRPr sz="1200" b="1" dirty="0">
                        <a:latin typeface="BIZ UDP明朝 Medium" panose="02020500000000000000" pitchFamily="18" charset="-128"/>
                        <a:ea typeface="BIZ UDP明朝 Medium" panose="02020500000000000000" pitchFamily="18" charset="-128"/>
                        <a:cs typeface="Times New Roman"/>
                      </a:endParaRPr>
                    </a:p>
                    <a:p>
                      <a:pPr marR="173355" algn="ctr">
                        <a:lnSpc>
                          <a:spcPct val="100000"/>
                        </a:lnSpc>
                      </a:pPr>
                      <a:r>
                        <a:rPr sz="1200" b="1" spc="-25" dirty="0">
                          <a:latin typeface="BIZ UDP明朝 Medium" panose="02020500000000000000" pitchFamily="18" charset="-128"/>
                          <a:ea typeface="BIZ UDP明朝 Medium" panose="02020500000000000000" pitchFamily="18" charset="-128"/>
                          <a:cs typeface="Arial"/>
                        </a:rPr>
                        <a:t>6.5</a:t>
                      </a:r>
                      <a:endParaRPr sz="1200" b="1" dirty="0">
                        <a:latin typeface="BIZ UDP明朝 Medium" panose="02020500000000000000" pitchFamily="18" charset="-128"/>
                        <a:ea typeface="BIZ UDP明朝 Medium" panose="02020500000000000000" pitchFamily="18" charset="-128"/>
                        <a:cs typeface="Arial"/>
                      </a:endParaRPr>
                    </a:p>
                  </a:txBody>
                  <a:tcPr marL="0" marR="0" marT="698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marR="207645">
                        <a:lnSpc>
                          <a:spcPct val="100000"/>
                        </a:lnSpc>
                        <a:spcBef>
                          <a:spcPts val="30"/>
                        </a:spcBef>
                      </a:pPr>
                      <a:r>
                        <a:rPr sz="1200" b="1" dirty="0">
                          <a:latin typeface="BIZ UDP明朝 Medium" panose="02020500000000000000" pitchFamily="18" charset="-128"/>
                          <a:ea typeface="BIZ UDP明朝 Medium" panose="02020500000000000000" pitchFamily="18" charset="-128"/>
                          <a:cs typeface="Arial"/>
                        </a:rPr>
                        <a:t>System</a:t>
                      </a:r>
                      <a:r>
                        <a:rPr sz="1200" b="1" spc="-2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Development</a:t>
                      </a:r>
                      <a:r>
                        <a:rPr sz="1200" b="1" spc="-45"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and</a:t>
                      </a:r>
                      <a:r>
                        <a:rPr sz="1200" b="1" spc="-3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Demonstration (SDD)</a:t>
                      </a:r>
                      <a:endParaRPr sz="1200" b="1" dirty="0">
                        <a:latin typeface="BIZ UDP明朝 Medium" panose="02020500000000000000" pitchFamily="18" charset="-128"/>
                        <a:ea typeface="BIZ UDP明朝 Medium" panose="02020500000000000000" pitchFamily="18" charset="-128"/>
                        <a:cs typeface="Arial"/>
                      </a:endParaRPr>
                    </a:p>
                    <a:p>
                      <a:pPr marL="111125">
                        <a:lnSpc>
                          <a:spcPts val="1415"/>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10" dirty="0">
                          <a:latin typeface="BIZ UDP明朝 Medium" panose="02020500000000000000" pitchFamily="18" charset="-128"/>
                          <a:ea typeface="BIZ UDP明朝 Medium" panose="02020500000000000000" pitchFamily="18" charset="-128"/>
                          <a:cs typeface="ＭＳ Ｐゴシック"/>
                        </a:rPr>
                        <a:t>システム開発及び実証</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5"/>
                  </a:ext>
                </a:extLst>
              </a:tr>
              <a:tr h="457834">
                <a:tc>
                  <a:txBody>
                    <a:bodyPr/>
                    <a:lstStyle/>
                    <a:p>
                      <a:pPr marR="173355" algn="ctr">
                        <a:lnSpc>
                          <a:spcPct val="100000"/>
                        </a:lnSpc>
                        <a:spcBef>
                          <a:spcPts val="1010"/>
                        </a:spcBef>
                      </a:pPr>
                      <a:r>
                        <a:rPr sz="1200" b="1" spc="-25" dirty="0">
                          <a:latin typeface="BIZ UDP明朝 Medium" panose="02020500000000000000" pitchFamily="18" charset="-128"/>
                          <a:ea typeface="BIZ UDP明朝 Medium" panose="02020500000000000000" pitchFamily="18" charset="-128"/>
                          <a:cs typeface="Arial"/>
                        </a:rPr>
                        <a:t>6.6</a:t>
                      </a:r>
                      <a:endParaRPr sz="1200" b="1" dirty="0">
                        <a:latin typeface="BIZ UDP明朝 Medium" panose="02020500000000000000" pitchFamily="18" charset="-128"/>
                        <a:ea typeface="BIZ UDP明朝 Medium" panose="02020500000000000000" pitchFamily="18" charset="-128"/>
                        <a:cs typeface="Arial"/>
                      </a:endParaRPr>
                    </a:p>
                  </a:txBody>
                  <a:tcPr marL="0" marR="0" marT="128270"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tc>
                  <a:txBody>
                    <a:bodyPr/>
                    <a:lstStyle/>
                    <a:p>
                      <a:pPr marL="67945">
                        <a:lnSpc>
                          <a:spcPts val="1430"/>
                        </a:lnSpc>
                        <a:spcBef>
                          <a:spcPts val="325"/>
                        </a:spcBef>
                      </a:pPr>
                      <a:r>
                        <a:rPr sz="1200" b="1" dirty="0">
                          <a:latin typeface="BIZ UDP明朝 Medium" panose="02020500000000000000" pitchFamily="18" charset="-128"/>
                          <a:ea typeface="BIZ UDP明朝 Medium" panose="02020500000000000000" pitchFamily="18" charset="-128"/>
                          <a:cs typeface="Arial"/>
                        </a:rPr>
                        <a:t>RDT&amp;E</a:t>
                      </a:r>
                      <a:r>
                        <a:rPr sz="1200" b="1" spc="-3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Management</a:t>
                      </a:r>
                      <a:r>
                        <a:rPr sz="1200" b="1" spc="-45"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Support</a:t>
                      </a:r>
                      <a:endParaRPr sz="1200" b="1" dirty="0">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研究開発・評価試験及び管理支援</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4127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E8E8EC"/>
                    </a:solidFill>
                  </a:tcPr>
                </a:tc>
                <a:extLst>
                  <a:ext uri="{0D108BD9-81ED-4DB2-BD59-A6C34878D82A}">
                    <a16:rowId xmlns:a16="http://schemas.microsoft.com/office/drawing/2014/main" val="10006"/>
                  </a:ext>
                </a:extLst>
              </a:tr>
              <a:tr h="424815">
                <a:tc>
                  <a:txBody>
                    <a:bodyPr/>
                    <a:lstStyle/>
                    <a:p>
                      <a:pPr marR="173355" algn="ctr">
                        <a:lnSpc>
                          <a:spcPct val="100000"/>
                        </a:lnSpc>
                        <a:spcBef>
                          <a:spcPts val="765"/>
                        </a:spcBef>
                      </a:pPr>
                      <a:r>
                        <a:rPr sz="1200" b="1" spc="-25" dirty="0">
                          <a:latin typeface="BIZ UDP明朝 Medium" panose="02020500000000000000" pitchFamily="18" charset="-128"/>
                          <a:ea typeface="BIZ UDP明朝 Medium" panose="02020500000000000000" pitchFamily="18" charset="-128"/>
                          <a:cs typeface="Arial"/>
                        </a:rPr>
                        <a:t>6.7</a:t>
                      </a:r>
                      <a:endParaRPr sz="1200" b="1" dirty="0">
                        <a:latin typeface="BIZ UDP明朝 Medium" panose="02020500000000000000" pitchFamily="18" charset="-128"/>
                        <a:ea typeface="BIZ UDP明朝 Medium" panose="02020500000000000000" pitchFamily="18" charset="-128"/>
                        <a:cs typeface="Arial"/>
                      </a:endParaRPr>
                    </a:p>
                  </a:txBody>
                  <a:tcPr marL="0" marR="0" marT="9715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tc>
                  <a:txBody>
                    <a:bodyPr/>
                    <a:lstStyle/>
                    <a:p>
                      <a:pPr marL="67945">
                        <a:lnSpc>
                          <a:spcPts val="1430"/>
                        </a:lnSpc>
                        <a:spcBef>
                          <a:spcPts val="195"/>
                        </a:spcBef>
                      </a:pPr>
                      <a:r>
                        <a:rPr sz="1200" b="1" dirty="0">
                          <a:latin typeface="BIZ UDP明朝 Medium" panose="02020500000000000000" pitchFamily="18" charset="-128"/>
                          <a:ea typeface="BIZ UDP明朝 Medium" panose="02020500000000000000" pitchFamily="18" charset="-128"/>
                          <a:cs typeface="Arial"/>
                        </a:rPr>
                        <a:t>Operational</a:t>
                      </a:r>
                      <a:r>
                        <a:rPr sz="1200" b="1" spc="-6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System</a:t>
                      </a:r>
                      <a:r>
                        <a:rPr sz="1200" b="1" spc="-20" dirty="0">
                          <a:latin typeface="BIZ UDP明朝 Medium" panose="02020500000000000000" pitchFamily="18" charset="-128"/>
                          <a:ea typeface="BIZ UDP明朝 Medium" panose="02020500000000000000" pitchFamily="18" charset="-128"/>
                          <a:cs typeface="Arial"/>
                        </a:rPr>
                        <a:t> </a:t>
                      </a:r>
                      <a:r>
                        <a:rPr sz="1200" b="1" spc="-10" dirty="0">
                          <a:latin typeface="BIZ UDP明朝 Medium" panose="02020500000000000000" pitchFamily="18" charset="-128"/>
                          <a:ea typeface="BIZ UDP明朝 Medium" panose="02020500000000000000" pitchFamily="18" charset="-128"/>
                          <a:cs typeface="Arial"/>
                        </a:rPr>
                        <a:t>Development</a:t>
                      </a:r>
                      <a:endParaRPr sz="1200" b="1" dirty="0">
                        <a:latin typeface="BIZ UDP明朝 Medium" panose="02020500000000000000" pitchFamily="18" charset="-128"/>
                        <a:ea typeface="BIZ UDP明朝 Medium" panose="02020500000000000000" pitchFamily="18" charset="-128"/>
                        <a:cs typeface="Arial"/>
                      </a:endParaRPr>
                    </a:p>
                    <a:p>
                      <a:pPr marL="67945">
                        <a:lnSpc>
                          <a:spcPts val="1430"/>
                        </a:lnSpc>
                      </a:pPr>
                      <a:r>
                        <a:rPr sz="1200" b="1" dirty="0">
                          <a:latin typeface="BIZ UDP明朝 Medium" panose="02020500000000000000" pitchFamily="18" charset="-128"/>
                          <a:ea typeface="BIZ UDP明朝 Medium" panose="02020500000000000000" pitchFamily="18" charset="-128"/>
                          <a:cs typeface="ＭＳ Ｐゴシック"/>
                        </a:rPr>
                        <a:t>（</a:t>
                      </a:r>
                      <a:r>
                        <a:rPr sz="1200" b="1" spc="-5" dirty="0">
                          <a:latin typeface="BIZ UDP明朝 Medium" panose="02020500000000000000" pitchFamily="18" charset="-128"/>
                          <a:ea typeface="BIZ UDP明朝 Medium" panose="02020500000000000000" pitchFamily="18" charset="-128"/>
                          <a:cs typeface="ＭＳ Ｐゴシック"/>
                        </a:rPr>
                        <a:t>運用システム開発</a:t>
                      </a:r>
                      <a:r>
                        <a:rPr sz="1200" b="1" spc="-50" dirty="0">
                          <a:latin typeface="BIZ UDP明朝 Medium" panose="02020500000000000000" pitchFamily="18" charset="-128"/>
                          <a:ea typeface="BIZ UDP明朝 Medium" panose="02020500000000000000" pitchFamily="18" charset="-128"/>
                          <a:cs typeface="ＭＳ Ｐゴシック"/>
                        </a:rPr>
                        <a:t>）</a:t>
                      </a:r>
                      <a:endParaRPr sz="1200" b="1" dirty="0">
                        <a:latin typeface="BIZ UDP明朝 Medium" panose="02020500000000000000" pitchFamily="18" charset="-128"/>
                        <a:ea typeface="BIZ UDP明朝 Medium" panose="02020500000000000000" pitchFamily="18" charset="-128"/>
                        <a:cs typeface="ＭＳ Ｐゴシック"/>
                      </a:endParaRPr>
                    </a:p>
                  </a:txBody>
                  <a:tcPr marL="0" marR="0" marT="24765" marB="0">
                    <a:lnL w="12700">
                      <a:solidFill>
                        <a:srgbClr val="2C2C89"/>
                      </a:solidFill>
                      <a:prstDash val="solid"/>
                    </a:lnL>
                    <a:lnR w="12700">
                      <a:solidFill>
                        <a:srgbClr val="2C2C89"/>
                      </a:solidFill>
                      <a:prstDash val="solid"/>
                    </a:lnR>
                    <a:lnT w="12700">
                      <a:solidFill>
                        <a:srgbClr val="2C2C89"/>
                      </a:solidFill>
                      <a:prstDash val="solid"/>
                    </a:lnT>
                    <a:lnB w="12700">
                      <a:solidFill>
                        <a:srgbClr val="2C2C89"/>
                      </a:solidFill>
                      <a:prstDash val="solid"/>
                    </a:lnB>
                    <a:solidFill>
                      <a:srgbClr val="CDCDDA"/>
                    </a:solidFill>
                  </a:tcPr>
                </a:tc>
                <a:extLst>
                  <a:ext uri="{0D108BD9-81ED-4DB2-BD59-A6C34878D82A}">
                    <a16:rowId xmlns:a16="http://schemas.microsoft.com/office/drawing/2014/main" val="10007"/>
                  </a:ext>
                </a:extLst>
              </a:tr>
            </a:tbl>
          </a:graphicData>
        </a:graphic>
      </p:graphicFrame>
      <p:graphicFrame>
        <p:nvGraphicFramePr>
          <p:cNvPr id="8" name="object 8"/>
          <p:cNvGraphicFramePr>
            <a:graphicFrameLocks noGrp="1"/>
          </p:cNvGraphicFramePr>
          <p:nvPr>
            <p:extLst>
              <p:ext uri="{D42A27DB-BD31-4B8C-83A1-F6EECF244321}">
                <p14:modId xmlns:p14="http://schemas.microsoft.com/office/powerpoint/2010/main" val="305844889"/>
              </p:ext>
            </p:extLst>
          </p:nvPr>
        </p:nvGraphicFramePr>
        <p:xfrm>
          <a:off x="6799168" y="4474622"/>
          <a:ext cx="4685260" cy="2299334"/>
        </p:xfrm>
        <a:graphic>
          <a:graphicData uri="http://schemas.openxmlformats.org/drawingml/2006/table">
            <a:tbl>
              <a:tblPr firstRow="1" bandRow="1">
                <a:tableStyleId>{2D5ABB26-0587-4C30-8999-92F81FD0307C}</a:tableStyleId>
              </a:tblPr>
              <a:tblGrid>
                <a:gridCol w="972412">
                  <a:extLst>
                    <a:ext uri="{9D8B030D-6E8A-4147-A177-3AD203B41FA5}">
                      <a16:colId xmlns:a16="http://schemas.microsoft.com/office/drawing/2014/main" val="20000"/>
                    </a:ext>
                  </a:extLst>
                </a:gridCol>
                <a:gridCol w="3712848">
                  <a:extLst>
                    <a:ext uri="{9D8B030D-6E8A-4147-A177-3AD203B41FA5}">
                      <a16:colId xmlns:a16="http://schemas.microsoft.com/office/drawing/2014/main" val="20001"/>
                    </a:ext>
                  </a:extLst>
                </a:gridCol>
              </a:tblGrid>
              <a:tr h="219075">
                <a:tc gridSpan="2">
                  <a:txBody>
                    <a:bodyPr/>
                    <a:lstStyle/>
                    <a:p>
                      <a:pPr marL="666115">
                        <a:lnSpc>
                          <a:spcPct val="100000"/>
                        </a:lnSpc>
                        <a:spcBef>
                          <a:spcPts val="145"/>
                        </a:spcBef>
                      </a:pPr>
                      <a:r>
                        <a:rPr sz="1100" b="1" spc="-10" dirty="0">
                          <a:latin typeface="BIZ UDP明朝 Medium" panose="02020500000000000000" pitchFamily="18" charset="-128"/>
                          <a:ea typeface="BIZ UDP明朝 Medium" panose="02020500000000000000" pitchFamily="18" charset="-128"/>
                          <a:cs typeface="ＭＳ Ｐゴシック"/>
                        </a:rPr>
                        <a:t>国防</a:t>
                      </a:r>
                      <a:r>
                        <a:rPr sz="1100" b="1" spc="150" dirty="0">
                          <a:latin typeface="BIZ UDP明朝 Medium" panose="02020500000000000000" pitchFamily="18" charset="-128"/>
                          <a:ea typeface="BIZ UDP明朝 Medium" panose="02020500000000000000" pitchFamily="18" charset="-128"/>
                          <a:cs typeface="ＭＳ Ｐゴシック"/>
                        </a:rPr>
                        <a:t>省 財</a:t>
                      </a:r>
                      <a:r>
                        <a:rPr sz="1100" b="1" spc="-10" dirty="0">
                          <a:latin typeface="BIZ UDP明朝 Medium" panose="02020500000000000000" pitchFamily="18" charset="-128"/>
                          <a:ea typeface="BIZ UDP明朝 Medium" panose="02020500000000000000" pitchFamily="18" charset="-128"/>
                          <a:cs typeface="ＭＳ Ｐゴシック"/>
                        </a:rPr>
                        <a:t>務</a:t>
                      </a:r>
                      <a:r>
                        <a:rPr sz="1100" b="1" spc="-20" dirty="0">
                          <a:latin typeface="BIZ UDP明朝 Medium" panose="02020500000000000000" pitchFamily="18" charset="-128"/>
                          <a:ea typeface="BIZ UDP明朝 Medium" panose="02020500000000000000" pitchFamily="18" charset="-128"/>
                          <a:cs typeface="ＭＳ Ｐゴシック"/>
                        </a:rPr>
                        <a:t>管理規</a:t>
                      </a:r>
                      <a:r>
                        <a:rPr sz="1100" b="1" spc="-35" dirty="0">
                          <a:latin typeface="BIZ UDP明朝 Medium" panose="02020500000000000000" pitchFamily="18" charset="-128"/>
                          <a:ea typeface="BIZ UDP明朝 Medium" panose="02020500000000000000" pitchFamily="18" charset="-128"/>
                          <a:cs typeface="ＭＳ Ｐゴシック"/>
                        </a:rPr>
                        <a:t>則</a:t>
                      </a:r>
                      <a:r>
                        <a:rPr sz="1100" b="1" spc="-10" dirty="0">
                          <a:latin typeface="BIZ UDP明朝 Medium" panose="02020500000000000000" pitchFamily="18" charset="-128"/>
                          <a:ea typeface="BIZ UDP明朝 Medium" panose="02020500000000000000" pitchFamily="18" charset="-128"/>
                          <a:cs typeface="ＭＳ Ｐゴシック"/>
                        </a:rPr>
                        <a:t>（</a:t>
                      </a:r>
                      <a:r>
                        <a:rPr sz="1100" b="1" spc="-20" dirty="0">
                          <a:latin typeface="BIZ UDP明朝 Medium" panose="02020500000000000000" pitchFamily="18" charset="-128"/>
                          <a:ea typeface="BIZ UDP明朝 Medium" panose="02020500000000000000" pitchFamily="18" charset="-128"/>
                          <a:cs typeface="ＭＳ Ｐゴシック"/>
                        </a:rPr>
                        <a:t>第</a:t>
                      </a:r>
                      <a:r>
                        <a:rPr sz="1100" b="1" spc="-10" dirty="0">
                          <a:latin typeface="BIZ UDP明朝 Medium" panose="02020500000000000000" pitchFamily="18" charset="-128"/>
                          <a:ea typeface="BIZ UDP明朝 Medium" panose="02020500000000000000" pitchFamily="18" charset="-128"/>
                          <a:cs typeface="Arial"/>
                        </a:rPr>
                        <a:t>2</a:t>
                      </a:r>
                      <a:r>
                        <a:rPr sz="1100" b="1" spc="-20" dirty="0">
                          <a:latin typeface="BIZ UDP明朝 Medium" panose="02020500000000000000" pitchFamily="18" charset="-128"/>
                          <a:ea typeface="BIZ UDP明朝 Medium" panose="02020500000000000000" pitchFamily="18" charset="-128"/>
                          <a:cs typeface="ＭＳ Ｐゴシック"/>
                        </a:rPr>
                        <a:t>巻，第</a:t>
                      </a:r>
                      <a:r>
                        <a:rPr sz="1100" b="1" spc="-10" dirty="0">
                          <a:latin typeface="BIZ UDP明朝 Medium" panose="02020500000000000000" pitchFamily="18" charset="-128"/>
                          <a:ea typeface="BIZ UDP明朝 Medium" panose="02020500000000000000" pitchFamily="18" charset="-128"/>
                          <a:cs typeface="Arial"/>
                        </a:rPr>
                        <a:t>5</a:t>
                      </a:r>
                      <a:r>
                        <a:rPr sz="1100" b="1" spc="-20" dirty="0">
                          <a:latin typeface="BIZ UDP明朝 Medium" panose="02020500000000000000" pitchFamily="18" charset="-128"/>
                          <a:ea typeface="BIZ UDP明朝 Medium" panose="02020500000000000000" pitchFamily="18" charset="-128"/>
                          <a:cs typeface="ＭＳ Ｐゴシック"/>
                        </a:rPr>
                        <a:t>章</a:t>
                      </a:r>
                      <a:r>
                        <a:rPr sz="1100" b="1" spc="-5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1841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tc hMerge="1">
                  <a:txBody>
                    <a:bodyPr/>
                    <a:lstStyle/>
                    <a:p>
                      <a:endParaRPr/>
                    </a:p>
                  </a:txBody>
                  <a:tcPr marL="0" marR="0" marT="0" marB="0"/>
                </a:tc>
                <a:extLst>
                  <a:ext uri="{0D108BD9-81ED-4DB2-BD59-A6C34878D82A}">
                    <a16:rowId xmlns:a16="http://schemas.microsoft.com/office/drawing/2014/main" val="10000"/>
                  </a:ext>
                </a:extLst>
              </a:tr>
              <a:tr h="200025">
                <a:tc>
                  <a:txBody>
                    <a:bodyPr/>
                    <a:lstStyle/>
                    <a:p>
                      <a:pPr>
                        <a:lnSpc>
                          <a:spcPct val="100000"/>
                        </a:lnSpc>
                      </a:pPr>
                      <a:endParaRPr sz="12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tc>
                  <a:txBody>
                    <a:bodyPr/>
                    <a:lstStyle/>
                    <a:p>
                      <a:pPr marL="67945">
                        <a:lnSpc>
                          <a:spcPts val="1265"/>
                        </a:lnSpc>
                        <a:spcBef>
                          <a:spcPts val="215"/>
                        </a:spcBef>
                      </a:pPr>
                      <a:r>
                        <a:rPr sz="1100" spc="-20" dirty="0">
                          <a:latin typeface="BIZ UDP明朝 Medium" panose="02020500000000000000" pitchFamily="18" charset="-128"/>
                          <a:ea typeface="BIZ UDP明朝 Medium" panose="02020500000000000000" pitchFamily="18" charset="-128"/>
                          <a:cs typeface="ＭＳ Ｐゴシック"/>
                        </a:rPr>
                        <a:t>基礎研究とは，プロセスや製品への特定の適</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27305"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extLst>
                  <a:ext uri="{0D108BD9-81ED-4DB2-BD59-A6C34878D82A}">
                    <a16:rowId xmlns:a16="http://schemas.microsoft.com/office/drawing/2014/main" val="10001"/>
                  </a:ext>
                </a:extLst>
              </a:tr>
              <a:tr h="158115">
                <a:tc>
                  <a:txBody>
                    <a:bodyPr/>
                    <a:lstStyle/>
                    <a:p>
                      <a:pPr marL="67945">
                        <a:lnSpc>
                          <a:spcPts val="1145"/>
                        </a:lnSpc>
                      </a:pPr>
                      <a:r>
                        <a:rPr sz="1100" b="1" spc="-10" dirty="0">
                          <a:latin typeface="BIZ UDP明朝 Medium" panose="02020500000000000000" pitchFamily="18" charset="-128"/>
                          <a:ea typeface="BIZ UDP明朝 Medium" panose="02020500000000000000" pitchFamily="18" charset="-128"/>
                          <a:cs typeface="ＭＳ Ｐゴシック"/>
                        </a:rPr>
                        <a:t>基礎</a:t>
                      </a:r>
                      <a:r>
                        <a:rPr sz="1100" b="1" spc="-20" dirty="0">
                          <a:latin typeface="BIZ UDP明朝 Medium" panose="02020500000000000000" pitchFamily="18" charset="-128"/>
                          <a:ea typeface="BIZ UDP明朝 Medium" panose="02020500000000000000" pitchFamily="18" charset="-128"/>
                          <a:cs typeface="ＭＳ Ｐゴシック"/>
                        </a:rPr>
                        <a:t>研</a:t>
                      </a:r>
                      <a:r>
                        <a:rPr sz="1100" b="1" spc="-50" dirty="0">
                          <a:latin typeface="BIZ UDP明朝 Medium" panose="02020500000000000000" pitchFamily="18" charset="-128"/>
                          <a:ea typeface="BIZ UDP明朝 Medium" panose="02020500000000000000" pitchFamily="18" charset="-128"/>
                          <a:cs typeface="ＭＳ Ｐゴシック"/>
                        </a:rPr>
                        <a:t>究</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145"/>
                        </a:lnSpc>
                      </a:pPr>
                      <a:r>
                        <a:rPr sz="1100" spc="-20" dirty="0">
                          <a:latin typeface="BIZ UDP明朝 Medium" panose="02020500000000000000" pitchFamily="18" charset="-128"/>
                          <a:ea typeface="BIZ UDP明朝 Medium" panose="02020500000000000000" pitchFamily="18" charset="-128"/>
                          <a:cs typeface="ＭＳ Ｐゴシック"/>
                        </a:rPr>
                        <a:t>用を考慮せずに，現象の基本的な側面や観察</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2"/>
                  </a:ext>
                </a:extLst>
              </a:tr>
              <a:tr h="170815">
                <a:tc>
                  <a:txBody>
                    <a:bodyPr/>
                    <a:lstStyle/>
                    <a:p>
                      <a:pPr marL="67945">
                        <a:lnSpc>
                          <a:spcPts val="1245"/>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6.1</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215"/>
                        </a:lnSpc>
                        <a:spcBef>
                          <a:spcPts val="30"/>
                        </a:spcBef>
                      </a:pPr>
                      <a:r>
                        <a:rPr sz="1100" spc="-20" dirty="0">
                          <a:latin typeface="BIZ UDP明朝 Medium" panose="02020500000000000000" pitchFamily="18" charset="-128"/>
                          <a:ea typeface="BIZ UDP明朝 Medium" panose="02020500000000000000" pitchFamily="18" charset="-128"/>
                          <a:cs typeface="ＭＳ Ｐゴシック"/>
                        </a:rPr>
                        <a:t>可能な事実についての知識や理解を深めるた</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381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3"/>
                  </a:ext>
                </a:extLst>
              </a:tr>
              <a:tr h="185420">
                <a:tc>
                  <a:txBody>
                    <a:bodyPr/>
                    <a:lstStyle/>
                    <a:p>
                      <a:pPr>
                        <a:lnSpc>
                          <a:spcPct val="100000"/>
                        </a:lnSpc>
                      </a:pPr>
                      <a:endParaRPr sz="10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tc>
                  <a:txBody>
                    <a:bodyPr/>
                    <a:lstStyle/>
                    <a:p>
                      <a:pPr marL="67945">
                        <a:lnSpc>
                          <a:spcPts val="1230"/>
                        </a:lnSpc>
                      </a:pPr>
                      <a:r>
                        <a:rPr sz="1100" spc="-15" dirty="0">
                          <a:latin typeface="BIZ UDP明朝 Medium" panose="02020500000000000000" pitchFamily="18" charset="-128"/>
                          <a:ea typeface="BIZ UDP明朝 Medium" panose="02020500000000000000" pitchFamily="18" charset="-128"/>
                          <a:cs typeface="ＭＳ Ｐゴシック"/>
                        </a:rPr>
                        <a:t>めの体系的な研究</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extLst>
                  <a:ext uri="{0D108BD9-81ED-4DB2-BD59-A6C34878D82A}">
                    <a16:rowId xmlns:a16="http://schemas.microsoft.com/office/drawing/2014/main" val="10004"/>
                  </a:ext>
                </a:extLst>
              </a:tr>
              <a:tr h="429895">
                <a:tc>
                  <a:txBody>
                    <a:bodyPr/>
                    <a:lstStyle/>
                    <a:p>
                      <a:pPr marL="67945">
                        <a:lnSpc>
                          <a:spcPts val="1270"/>
                        </a:lnSpc>
                        <a:spcBef>
                          <a:spcPts val="414"/>
                        </a:spcBef>
                      </a:pPr>
                      <a:r>
                        <a:rPr sz="1100" b="1" spc="-10" dirty="0">
                          <a:latin typeface="BIZ UDP明朝 Medium" panose="02020500000000000000" pitchFamily="18" charset="-128"/>
                          <a:ea typeface="BIZ UDP明朝 Medium" panose="02020500000000000000" pitchFamily="18" charset="-128"/>
                          <a:cs typeface="ＭＳ Ｐゴシック"/>
                        </a:rPr>
                        <a:t>応用</a:t>
                      </a:r>
                      <a:r>
                        <a:rPr sz="1100" b="1" spc="-20" dirty="0">
                          <a:latin typeface="BIZ UDP明朝 Medium" panose="02020500000000000000" pitchFamily="18" charset="-128"/>
                          <a:ea typeface="BIZ UDP明朝 Medium" panose="02020500000000000000" pitchFamily="18" charset="-128"/>
                          <a:cs typeface="ＭＳ Ｐゴシック"/>
                        </a:rPr>
                        <a:t>研</a:t>
                      </a:r>
                      <a:r>
                        <a:rPr sz="1100" b="1" spc="-50" dirty="0">
                          <a:latin typeface="BIZ UDP明朝 Medium" panose="02020500000000000000" pitchFamily="18" charset="-128"/>
                          <a:ea typeface="BIZ UDP明朝 Medium" panose="02020500000000000000" pitchFamily="18" charset="-128"/>
                          <a:cs typeface="ＭＳ Ｐゴシック"/>
                        </a:rPr>
                        <a:t>究</a:t>
                      </a:r>
                      <a:endParaRPr sz="1100">
                        <a:latin typeface="BIZ UDP明朝 Medium" panose="02020500000000000000" pitchFamily="18" charset="-128"/>
                        <a:ea typeface="BIZ UDP明朝 Medium" panose="02020500000000000000" pitchFamily="18" charset="-128"/>
                        <a:cs typeface="ＭＳ Ｐゴシック"/>
                      </a:endParaRPr>
                    </a:p>
                    <a:p>
                      <a:pPr marL="67945">
                        <a:lnSpc>
                          <a:spcPts val="1270"/>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6.2</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52704"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tc>
                  <a:txBody>
                    <a:bodyPr/>
                    <a:lstStyle/>
                    <a:p>
                      <a:pPr marL="67945" marR="129539">
                        <a:lnSpc>
                          <a:spcPts val="1220"/>
                        </a:lnSpc>
                        <a:spcBef>
                          <a:spcPts val="535"/>
                        </a:spcBef>
                      </a:pPr>
                      <a:r>
                        <a:rPr sz="1100" spc="-20" dirty="0">
                          <a:latin typeface="BIZ UDP明朝 Medium" panose="02020500000000000000" pitchFamily="18" charset="-128"/>
                          <a:ea typeface="BIZ UDP明朝 Medium" panose="02020500000000000000" pitchFamily="18" charset="-128"/>
                          <a:cs typeface="ＭＳ Ｐゴシック"/>
                        </a:rPr>
                        <a:t>認識された特定のニーズを満たす手段を理解</a:t>
                      </a:r>
                      <a:r>
                        <a:rPr sz="1100" spc="-15" dirty="0">
                          <a:latin typeface="BIZ UDP明朝 Medium" panose="02020500000000000000" pitchFamily="18" charset="-128"/>
                          <a:ea typeface="BIZ UDP明朝 Medium" panose="02020500000000000000" pitchFamily="18" charset="-128"/>
                          <a:cs typeface="ＭＳ Ｐゴシック"/>
                        </a:rPr>
                        <a:t>するための体系的な研究</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6794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5"/>
                  </a:ext>
                </a:extLst>
              </a:tr>
              <a:tr h="227329">
                <a:tc>
                  <a:txBody>
                    <a:bodyPr/>
                    <a:lstStyle/>
                    <a:p>
                      <a:pPr>
                        <a:lnSpc>
                          <a:spcPct val="100000"/>
                        </a:lnSpc>
                      </a:pPr>
                      <a:endParaRPr sz="120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tc>
                  <a:txBody>
                    <a:bodyPr/>
                    <a:lstStyle/>
                    <a:p>
                      <a:pPr marL="67945">
                        <a:lnSpc>
                          <a:spcPts val="1265"/>
                        </a:lnSpc>
                        <a:spcBef>
                          <a:spcPts val="425"/>
                        </a:spcBef>
                      </a:pPr>
                      <a:r>
                        <a:rPr sz="1100" spc="-20" dirty="0">
                          <a:latin typeface="BIZ UDP明朝 Medium" panose="02020500000000000000" pitchFamily="18" charset="-128"/>
                          <a:ea typeface="BIZ UDP明朝 Medium" panose="02020500000000000000" pitchFamily="18" charset="-128"/>
                          <a:cs typeface="ＭＳ Ｐゴシック"/>
                        </a:rPr>
                        <a:t>この予算には，サブシステムとコンポーネント</a:t>
                      </a:r>
                      <a:endParaRPr sz="1100">
                        <a:latin typeface="BIZ UDP明朝 Medium" panose="02020500000000000000" pitchFamily="18" charset="-128"/>
                        <a:ea typeface="BIZ UDP明朝 Medium" panose="02020500000000000000" pitchFamily="18" charset="-128"/>
                        <a:cs typeface="ＭＳ Ｐゴシック"/>
                      </a:endParaRPr>
                    </a:p>
                  </a:txBody>
                  <a:tcPr marL="0" marR="0" marT="53975" marB="0">
                    <a:lnL w="12700">
                      <a:solidFill>
                        <a:srgbClr val="333399"/>
                      </a:solidFill>
                      <a:prstDash val="solid"/>
                    </a:lnL>
                    <a:lnR w="12700">
                      <a:solidFill>
                        <a:srgbClr val="333399"/>
                      </a:solidFill>
                      <a:prstDash val="solid"/>
                    </a:lnR>
                    <a:lnT w="12700">
                      <a:solidFill>
                        <a:srgbClr val="333399"/>
                      </a:solidFill>
                      <a:prstDash val="solid"/>
                    </a:lnT>
                    <a:solidFill>
                      <a:srgbClr val="CDCDDE"/>
                    </a:solidFill>
                  </a:tcPr>
                </a:tc>
                <a:extLst>
                  <a:ext uri="{0D108BD9-81ED-4DB2-BD59-A6C34878D82A}">
                    <a16:rowId xmlns:a16="http://schemas.microsoft.com/office/drawing/2014/main" val="10006"/>
                  </a:ext>
                </a:extLst>
              </a:tr>
              <a:tr h="167640">
                <a:tc>
                  <a:txBody>
                    <a:bodyPr/>
                    <a:lstStyle/>
                    <a:p>
                      <a:pPr marL="67945">
                        <a:lnSpc>
                          <a:spcPts val="1220"/>
                        </a:lnSpc>
                      </a:pPr>
                      <a:r>
                        <a:rPr sz="1100" b="1" spc="-10" dirty="0">
                          <a:latin typeface="BIZ UDP明朝 Medium" panose="02020500000000000000" pitchFamily="18" charset="-128"/>
                          <a:ea typeface="BIZ UDP明朝 Medium" panose="02020500000000000000" pitchFamily="18" charset="-128"/>
                          <a:cs typeface="ＭＳ Ｐゴシック"/>
                        </a:rPr>
                        <a:t>高度</a:t>
                      </a:r>
                      <a:r>
                        <a:rPr sz="1100" b="1" spc="-30" dirty="0">
                          <a:latin typeface="BIZ UDP明朝 Medium" panose="02020500000000000000" pitchFamily="18" charset="-128"/>
                          <a:ea typeface="BIZ UDP明朝 Medium" panose="02020500000000000000" pitchFamily="18" charset="-128"/>
                          <a:cs typeface="ＭＳ Ｐゴシック"/>
                        </a:rPr>
                        <a:t>な技</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tc>
                  <a:txBody>
                    <a:bodyPr/>
                    <a:lstStyle/>
                    <a:p>
                      <a:pPr marL="67945">
                        <a:lnSpc>
                          <a:spcPts val="1220"/>
                        </a:lnSpc>
                      </a:pPr>
                      <a:r>
                        <a:rPr sz="1100" spc="-20" dirty="0">
                          <a:latin typeface="BIZ UDP明朝 Medium" panose="02020500000000000000" pitchFamily="18" charset="-128"/>
                          <a:ea typeface="BIZ UDP明朝 Medium" panose="02020500000000000000" pitchFamily="18" charset="-128"/>
                          <a:cs typeface="ＭＳ Ｐゴシック"/>
                        </a:rPr>
                        <a:t>の開発，及びシミュレーション環境でのフィール</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solidFill>
                      <a:srgbClr val="CDCDDE"/>
                    </a:solidFill>
                  </a:tcPr>
                </a:tc>
                <a:extLst>
                  <a:ext uri="{0D108BD9-81ED-4DB2-BD59-A6C34878D82A}">
                    <a16:rowId xmlns:a16="http://schemas.microsoft.com/office/drawing/2014/main" val="10007"/>
                  </a:ext>
                </a:extLst>
              </a:tr>
              <a:tr h="541020">
                <a:tc>
                  <a:txBody>
                    <a:bodyPr/>
                    <a:lstStyle/>
                    <a:p>
                      <a:pPr marL="67945">
                        <a:lnSpc>
                          <a:spcPts val="1230"/>
                        </a:lnSpc>
                      </a:pPr>
                      <a:r>
                        <a:rPr sz="1100" b="1" spc="-10" dirty="0">
                          <a:latin typeface="BIZ UDP明朝 Medium" panose="02020500000000000000" pitchFamily="18" charset="-128"/>
                          <a:ea typeface="BIZ UDP明朝 Medium" panose="02020500000000000000" pitchFamily="18" charset="-128"/>
                          <a:cs typeface="ＭＳ Ｐゴシック"/>
                        </a:rPr>
                        <a:t>術開</a:t>
                      </a:r>
                      <a:r>
                        <a:rPr sz="1100" b="1" spc="-50" dirty="0">
                          <a:latin typeface="BIZ UDP明朝 Medium" panose="02020500000000000000" pitchFamily="18" charset="-128"/>
                          <a:ea typeface="BIZ UDP明朝 Medium" panose="02020500000000000000" pitchFamily="18" charset="-128"/>
                          <a:cs typeface="ＭＳ Ｐゴシック"/>
                        </a:rPr>
                        <a:t>発</a:t>
                      </a:r>
                      <a:endParaRPr sz="1100">
                        <a:latin typeface="BIZ UDP明朝 Medium" panose="02020500000000000000" pitchFamily="18" charset="-128"/>
                        <a:ea typeface="BIZ UDP明朝 Medium" panose="02020500000000000000" pitchFamily="18" charset="-128"/>
                        <a:cs typeface="ＭＳ Ｐゴシック"/>
                      </a:endParaRPr>
                    </a:p>
                    <a:p>
                      <a:pPr marL="67945">
                        <a:lnSpc>
                          <a:spcPts val="1270"/>
                        </a:lnSpc>
                      </a:pPr>
                      <a:r>
                        <a:rPr sz="1100" b="1" spc="-10" dirty="0">
                          <a:latin typeface="BIZ UDP明朝 Medium" panose="02020500000000000000" pitchFamily="18" charset="-128"/>
                          <a:ea typeface="BIZ UDP明朝 Medium" panose="02020500000000000000" pitchFamily="18" charset="-128"/>
                          <a:cs typeface="ＭＳ Ｐゴシック"/>
                        </a:rPr>
                        <a:t>（</a:t>
                      </a:r>
                      <a:r>
                        <a:rPr sz="1100" b="1" spc="-10" dirty="0">
                          <a:latin typeface="BIZ UDP明朝 Medium" panose="02020500000000000000" pitchFamily="18" charset="-128"/>
                          <a:ea typeface="BIZ UDP明朝 Medium" panose="02020500000000000000" pitchFamily="18" charset="-128"/>
                          <a:cs typeface="Arial"/>
                        </a:rPr>
                        <a:t>6.3</a:t>
                      </a:r>
                      <a:r>
                        <a:rPr sz="1100" b="1" spc="-10" dirty="0">
                          <a:latin typeface="BIZ UDP明朝 Medium" panose="02020500000000000000" pitchFamily="18" charset="-128"/>
                          <a:ea typeface="BIZ UDP明朝 Medium" panose="02020500000000000000" pitchFamily="18" charset="-128"/>
                          <a:cs typeface="ＭＳ Ｐゴシック"/>
                        </a:rPr>
                        <a:t>）</a:t>
                      </a:r>
                      <a:endParaRPr sz="1100">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tc>
                  <a:txBody>
                    <a:bodyPr/>
                    <a:lstStyle/>
                    <a:p>
                      <a:pPr marL="67945" marR="135255" algn="just">
                        <a:lnSpc>
                          <a:spcPct val="96400"/>
                        </a:lnSpc>
                        <a:spcBef>
                          <a:spcPts val="5"/>
                        </a:spcBef>
                      </a:pPr>
                      <a:r>
                        <a:rPr sz="1100" spc="-15" dirty="0">
                          <a:latin typeface="BIZ UDP明朝 Medium" panose="02020500000000000000" pitchFamily="18" charset="-128"/>
                          <a:ea typeface="BIZ UDP明朝 Medium" panose="02020500000000000000" pitchFamily="18" charset="-128"/>
                          <a:cs typeface="ＭＳ Ｐゴシック"/>
                        </a:rPr>
                        <a:t>ド実験や試験用のシステムプロトタイプにサブシステムとコンポーネントを統合する取り組み</a:t>
                      </a:r>
                      <a:r>
                        <a:rPr sz="1100" spc="-20" dirty="0">
                          <a:latin typeface="BIZ UDP明朝 Medium" panose="02020500000000000000" pitchFamily="18" charset="-128"/>
                          <a:ea typeface="BIZ UDP明朝 Medium" panose="02020500000000000000" pitchFamily="18" charset="-128"/>
                          <a:cs typeface="ＭＳ Ｐゴシック"/>
                        </a:rPr>
                        <a:t>を含む</a:t>
                      </a:r>
                      <a:endParaRPr sz="1100" dirty="0">
                        <a:latin typeface="BIZ UDP明朝 Medium" panose="02020500000000000000" pitchFamily="18" charset="-128"/>
                        <a:ea typeface="BIZ UDP明朝 Medium" panose="02020500000000000000" pitchFamily="18" charset="-128"/>
                        <a:cs typeface="ＭＳ Ｐゴシック"/>
                      </a:endParaRPr>
                    </a:p>
                  </a:txBody>
                  <a:tcPr marL="0" marR="0" marT="635" marB="0">
                    <a:lnL w="12700">
                      <a:solidFill>
                        <a:srgbClr val="333399"/>
                      </a:solidFill>
                      <a:prstDash val="solid"/>
                    </a:lnL>
                    <a:lnR w="12700">
                      <a:solidFill>
                        <a:srgbClr val="333399"/>
                      </a:solidFill>
                      <a:prstDash val="solid"/>
                    </a:lnR>
                    <a:lnB w="12700">
                      <a:solidFill>
                        <a:srgbClr val="333399"/>
                      </a:solidFill>
                      <a:prstDash val="solid"/>
                    </a:lnB>
                    <a:solidFill>
                      <a:srgbClr val="CDCDDE"/>
                    </a:solidFill>
                  </a:tcPr>
                </a:tc>
                <a:extLst>
                  <a:ext uri="{0D108BD9-81ED-4DB2-BD59-A6C34878D82A}">
                    <a16:rowId xmlns:a16="http://schemas.microsoft.com/office/drawing/2014/main" val="10008"/>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4166515246"/>
              </p:ext>
            </p:extLst>
          </p:nvPr>
        </p:nvGraphicFramePr>
        <p:xfrm>
          <a:off x="4517359" y="1975783"/>
          <a:ext cx="1772920" cy="3795019"/>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20000"/>
                    </a:ext>
                  </a:extLst>
                </a:gridCol>
                <a:gridCol w="1312545">
                  <a:extLst>
                    <a:ext uri="{9D8B030D-6E8A-4147-A177-3AD203B41FA5}">
                      <a16:colId xmlns:a16="http://schemas.microsoft.com/office/drawing/2014/main" val="20001"/>
                    </a:ext>
                  </a:extLst>
                </a:gridCol>
              </a:tblGrid>
              <a:tr h="800359">
                <a:tc>
                  <a:txBody>
                    <a:bodyPr/>
                    <a:lstStyle/>
                    <a:p>
                      <a:pPr>
                        <a:lnSpc>
                          <a:spcPct val="100000"/>
                        </a:lnSpc>
                      </a:pPr>
                      <a:endParaRPr sz="1300">
                        <a:latin typeface="Times New Roman"/>
                        <a:cs typeface="Times New Roman"/>
                      </a:endParaRPr>
                    </a:p>
                    <a:p>
                      <a:pPr algn="ctr">
                        <a:lnSpc>
                          <a:spcPct val="100000"/>
                        </a:lnSpc>
                        <a:spcBef>
                          <a:spcPts val="930"/>
                        </a:spcBef>
                      </a:pPr>
                      <a:r>
                        <a:rPr sz="1200" b="1" spc="-25" dirty="0">
                          <a:solidFill>
                            <a:srgbClr val="FFFFFF"/>
                          </a:solidFill>
                          <a:latin typeface="Arial"/>
                          <a:cs typeface="Arial"/>
                        </a:rPr>
                        <a:t>TRL</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33399"/>
                    </a:solidFill>
                  </a:tcPr>
                </a:tc>
                <a:tc>
                  <a:txBody>
                    <a:bodyPr/>
                    <a:lstStyle/>
                    <a:p>
                      <a:pPr algn="ctr">
                        <a:lnSpc>
                          <a:spcPct val="100000"/>
                        </a:lnSpc>
                        <a:spcBef>
                          <a:spcPts val="1019"/>
                        </a:spcBef>
                      </a:pPr>
                      <a:r>
                        <a:rPr sz="1200" b="1" dirty="0">
                          <a:solidFill>
                            <a:srgbClr val="FFFFFF"/>
                          </a:solidFill>
                          <a:latin typeface="Arial"/>
                          <a:cs typeface="Arial"/>
                        </a:rPr>
                        <a:t>DOD</a:t>
                      </a:r>
                      <a:r>
                        <a:rPr sz="1200" b="1" spc="-10" dirty="0">
                          <a:solidFill>
                            <a:srgbClr val="FFFFFF"/>
                          </a:solidFill>
                          <a:latin typeface="Arial"/>
                          <a:cs typeface="Arial"/>
                        </a:rPr>
                        <a:t> RDT&amp;E</a:t>
                      </a:r>
                      <a:endParaRPr sz="1200">
                        <a:latin typeface="Arial"/>
                        <a:cs typeface="Arial"/>
                      </a:endParaRPr>
                    </a:p>
                    <a:p>
                      <a:pPr marL="100330" marR="90170" algn="ctr">
                        <a:lnSpc>
                          <a:spcPts val="1400"/>
                        </a:lnSpc>
                        <a:spcBef>
                          <a:spcPts val="80"/>
                        </a:spcBef>
                      </a:pPr>
                      <a:r>
                        <a:rPr sz="1200" b="1" dirty="0">
                          <a:solidFill>
                            <a:srgbClr val="FFFFFF"/>
                          </a:solidFill>
                          <a:latin typeface="Arial"/>
                          <a:cs typeface="Arial"/>
                        </a:rPr>
                        <a:t>Budget</a:t>
                      </a:r>
                      <a:r>
                        <a:rPr sz="1200" b="1" spc="-5" dirty="0">
                          <a:solidFill>
                            <a:srgbClr val="FFFFFF"/>
                          </a:solidFill>
                          <a:latin typeface="Arial"/>
                          <a:cs typeface="Arial"/>
                        </a:rPr>
                        <a:t> </a:t>
                      </a:r>
                      <a:r>
                        <a:rPr sz="1200" b="1" spc="-10" dirty="0">
                          <a:solidFill>
                            <a:srgbClr val="FFFFFF"/>
                          </a:solidFill>
                          <a:latin typeface="Arial"/>
                          <a:cs typeface="Arial"/>
                        </a:rPr>
                        <a:t>Activity Codes</a:t>
                      </a:r>
                      <a:endParaRPr sz="1200">
                        <a:latin typeface="Arial"/>
                        <a:cs typeface="Arial"/>
                      </a:endParaRPr>
                    </a:p>
                  </a:txBody>
                  <a:tcPr marL="0" marR="0" marT="12953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33399"/>
                    </a:solidFill>
                  </a:tcPr>
                </a:tc>
                <a:extLst>
                  <a:ext uri="{0D108BD9-81ED-4DB2-BD59-A6C34878D82A}">
                    <a16:rowId xmlns:a16="http://schemas.microsoft.com/office/drawing/2014/main" val="10000"/>
                  </a:ext>
                </a:extLst>
              </a:tr>
              <a:tr h="332740">
                <a:tc>
                  <a:txBody>
                    <a:bodyPr/>
                    <a:lstStyle/>
                    <a:p>
                      <a:pPr algn="ctr">
                        <a:lnSpc>
                          <a:spcPct val="100000"/>
                        </a:lnSpc>
                        <a:spcBef>
                          <a:spcPts val="520"/>
                        </a:spcBef>
                      </a:pPr>
                      <a:r>
                        <a:rPr sz="1200" b="1" dirty="0">
                          <a:solidFill>
                            <a:srgbClr val="FFFFFF"/>
                          </a:solidFill>
                          <a:latin typeface="Arial"/>
                          <a:cs typeface="Arial"/>
                        </a:rPr>
                        <a:t>1</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6.1</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1"/>
                  </a:ext>
                </a:extLst>
              </a:tr>
              <a:tr h="332740">
                <a:tc>
                  <a:txBody>
                    <a:bodyPr/>
                    <a:lstStyle/>
                    <a:p>
                      <a:pPr algn="ctr">
                        <a:lnSpc>
                          <a:spcPct val="100000"/>
                        </a:lnSpc>
                        <a:spcBef>
                          <a:spcPts val="520"/>
                        </a:spcBef>
                      </a:pPr>
                      <a:r>
                        <a:rPr sz="1200" b="1" dirty="0">
                          <a:solidFill>
                            <a:srgbClr val="FFFFFF"/>
                          </a:solidFill>
                          <a:latin typeface="Arial"/>
                          <a:cs typeface="Arial"/>
                        </a:rPr>
                        <a:t>2</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6.1</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2"/>
                  </a:ext>
                </a:extLst>
              </a:tr>
              <a:tr h="332740">
                <a:tc>
                  <a:txBody>
                    <a:bodyPr/>
                    <a:lstStyle/>
                    <a:p>
                      <a:pPr algn="ctr">
                        <a:lnSpc>
                          <a:spcPct val="100000"/>
                        </a:lnSpc>
                        <a:spcBef>
                          <a:spcPts val="520"/>
                        </a:spcBef>
                      </a:pPr>
                      <a:r>
                        <a:rPr sz="1200" b="1" dirty="0">
                          <a:solidFill>
                            <a:srgbClr val="FFFFFF"/>
                          </a:solidFill>
                          <a:latin typeface="Arial"/>
                          <a:cs typeface="Arial"/>
                        </a:rPr>
                        <a:t>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6.2</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3"/>
                  </a:ext>
                </a:extLst>
              </a:tr>
              <a:tr h="332740">
                <a:tc>
                  <a:txBody>
                    <a:bodyPr/>
                    <a:lstStyle/>
                    <a:p>
                      <a:pPr algn="ctr">
                        <a:lnSpc>
                          <a:spcPct val="100000"/>
                        </a:lnSpc>
                        <a:spcBef>
                          <a:spcPts val="520"/>
                        </a:spcBef>
                      </a:pPr>
                      <a:r>
                        <a:rPr sz="1200" b="1" dirty="0">
                          <a:solidFill>
                            <a:srgbClr val="FFFFFF"/>
                          </a:solidFill>
                          <a:latin typeface="Arial"/>
                          <a:cs typeface="Arial"/>
                        </a:rPr>
                        <a:t>4</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6.2,</a:t>
                      </a:r>
                      <a:r>
                        <a:rPr sz="1200" spc="-5" dirty="0">
                          <a:latin typeface="Arial"/>
                          <a:cs typeface="Arial"/>
                        </a:rPr>
                        <a:t> </a:t>
                      </a:r>
                      <a:r>
                        <a:rPr sz="1200" spc="-25" dirty="0">
                          <a:latin typeface="Arial"/>
                          <a:cs typeface="Arial"/>
                        </a:rPr>
                        <a:t>6.3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4"/>
                  </a:ext>
                </a:extLst>
              </a:tr>
              <a:tr h="332740">
                <a:tc>
                  <a:txBody>
                    <a:bodyPr/>
                    <a:lstStyle/>
                    <a:p>
                      <a:pPr algn="ctr">
                        <a:lnSpc>
                          <a:spcPct val="100000"/>
                        </a:lnSpc>
                        <a:spcBef>
                          <a:spcPts val="520"/>
                        </a:spcBef>
                      </a:pPr>
                      <a:r>
                        <a:rPr sz="1200" b="1" dirty="0">
                          <a:solidFill>
                            <a:srgbClr val="FFFFFF"/>
                          </a:solidFill>
                          <a:latin typeface="Arial"/>
                          <a:cs typeface="Arial"/>
                        </a:rPr>
                        <a:t>5</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6.2,</a:t>
                      </a:r>
                      <a:r>
                        <a:rPr sz="1200" spc="-5" dirty="0">
                          <a:latin typeface="Arial"/>
                          <a:cs typeface="Arial"/>
                        </a:rPr>
                        <a:t> </a:t>
                      </a:r>
                      <a:r>
                        <a:rPr sz="1200" spc="-25" dirty="0">
                          <a:latin typeface="Arial"/>
                          <a:cs typeface="Arial"/>
                        </a:rPr>
                        <a:t>6.3</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5"/>
                  </a:ext>
                </a:extLst>
              </a:tr>
              <a:tr h="332740">
                <a:tc>
                  <a:txBody>
                    <a:bodyPr/>
                    <a:lstStyle/>
                    <a:p>
                      <a:pPr algn="ctr">
                        <a:lnSpc>
                          <a:spcPct val="100000"/>
                        </a:lnSpc>
                        <a:spcBef>
                          <a:spcPts val="520"/>
                        </a:spcBef>
                      </a:pPr>
                      <a:r>
                        <a:rPr sz="1200" b="1" dirty="0">
                          <a:solidFill>
                            <a:srgbClr val="FFFFFF"/>
                          </a:solidFill>
                          <a:latin typeface="Arial"/>
                          <a:cs typeface="Arial"/>
                        </a:rPr>
                        <a:t>6</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6.3,</a:t>
                      </a:r>
                      <a:r>
                        <a:rPr sz="1200" spc="-5" dirty="0">
                          <a:latin typeface="Arial"/>
                          <a:cs typeface="Arial"/>
                        </a:rPr>
                        <a:t> </a:t>
                      </a:r>
                      <a:r>
                        <a:rPr sz="1200" spc="-25" dirty="0">
                          <a:latin typeface="Arial"/>
                          <a:cs typeface="Arial"/>
                        </a:rPr>
                        <a:t>6.4</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6"/>
                  </a:ext>
                </a:extLst>
              </a:tr>
              <a:tr h="332740">
                <a:tc>
                  <a:txBody>
                    <a:bodyPr/>
                    <a:lstStyle/>
                    <a:p>
                      <a:pPr algn="ctr">
                        <a:lnSpc>
                          <a:spcPct val="100000"/>
                        </a:lnSpc>
                        <a:spcBef>
                          <a:spcPts val="520"/>
                        </a:spcBef>
                      </a:pPr>
                      <a:r>
                        <a:rPr sz="1200" b="1" dirty="0">
                          <a:solidFill>
                            <a:srgbClr val="FFFFFF"/>
                          </a:solidFill>
                          <a:latin typeface="Arial"/>
                          <a:cs typeface="Arial"/>
                        </a:rPr>
                        <a:t>7</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spc="-25" dirty="0">
                          <a:latin typeface="Arial"/>
                          <a:cs typeface="Arial"/>
                        </a:rPr>
                        <a:t>6.4</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7"/>
                  </a:ext>
                </a:extLst>
              </a:tr>
              <a:tr h="332740">
                <a:tc>
                  <a:txBody>
                    <a:bodyPr/>
                    <a:lstStyle/>
                    <a:p>
                      <a:pPr algn="ctr">
                        <a:lnSpc>
                          <a:spcPct val="100000"/>
                        </a:lnSpc>
                        <a:spcBef>
                          <a:spcPts val="520"/>
                        </a:spcBef>
                      </a:pPr>
                      <a:r>
                        <a:rPr sz="1200" b="1" dirty="0">
                          <a:solidFill>
                            <a:srgbClr val="FFFFFF"/>
                          </a:solidFill>
                          <a:latin typeface="Arial"/>
                          <a:cs typeface="Arial"/>
                        </a:rPr>
                        <a:t>8</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6.5,</a:t>
                      </a:r>
                      <a:r>
                        <a:rPr sz="1200" spc="-5" dirty="0">
                          <a:latin typeface="Arial"/>
                          <a:cs typeface="Arial"/>
                        </a:rPr>
                        <a:t> </a:t>
                      </a:r>
                      <a:r>
                        <a:rPr sz="1200" spc="-25" dirty="0">
                          <a:latin typeface="Arial"/>
                          <a:cs typeface="Arial"/>
                        </a:rPr>
                        <a:t>6.7</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extLst>
                  <a:ext uri="{0D108BD9-81ED-4DB2-BD59-A6C34878D82A}">
                    <a16:rowId xmlns:a16="http://schemas.microsoft.com/office/drawing/2014/main" val="10008"/>
                  </a:ext>
                </a:extLst>
              </a:tr>
              <a:tr h="332740">
                <a:tc>
                  <a:txBody>
                    <a:bodyPr/>
                    <a:lstStyle/>
                    <a:p>
                      <a:pPr algn="ctr">
                        <a:lnSpc>
                          <a:spcPct val="100000"/>
                        </a:lnSpc>
                        <a:spcBef>
                          <a:spcPts val="520"/>
                        </a:spcBef>
                      </a:pPr>
                      <a:r>
                        <a:rPr sz="1200" b="1" dirty="0">
                          <a:solidFill>
                            <a:srgbClr val="FFFFFF"/>
                          </a:solidFill>
                          <a:latin typeface="Arial"/>
                          <a:cs typeface="Arial"/>
                        </a:rPr>
                        <a:t>9</a:t>
                      </a:r>
                      <a:endParaRPr sz="120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33399"/>
                    </a:solidFill>
                  </a:tcPr>
                </a:tc>
                <a:tc>
                  <a:txBody>
                    <a:bodyPr/>
                    <a:lstStyle/>
                    <a:p>
                      <a:pPr algn="ctr">
                        <a:lnSpc>
                          <a:spcPct val="100000"/>
                        </a:lnSpc>
                        <a:spcBef>
                          <a:spcPts val="520"/>
                        </a:spcBef>
                      </a:pPr>
                      <a:r>
                        <a:rPr sz="1200" dirty="0">
                          <a:latin typeface="Arial"/>
                          <a:cs typeface="Arial"/>
                        </a:rPr>
                        <a:t>6.5,</a:t>
                      </a:r>
                      <a:r>
                        <a:rPr sz="1200" spc="-5" dirty="0">
                          <a:latin typeface="Arial"/>
                          <a:cs typeface="Arial"/>
                        </a:rPr>
                        <a:t> </a:t>
                      </a:r>
                      <a:r>
                        <a:rPr sz="1200" spc="-25" dirty="0">
                          <a:latin typeface="Arial"/>
                          <a:cs typeface="Arial"/>
                        </a:rPr>
                        <a:t>6.7</a:t>
                      </a:r>
                      <a:endParaRPr sz="1200" dirty="0">
                        <a:latin typeface="Arial"/>
                        <a:cs typeface="Arial"/>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extLst>
                  <a:ext uri="{0D108BD9-81ED-4DB2-BD59-A6C34878D82A}">
                    <a16:rowId xmlns:a16="http://schemas.microsoft.com/office/drawing/2014/main" val="10009"/>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475729419"/>
              </p:ext>
            </p:extLst>
          </p:nvPr>
        </p:nvGraphicFramePr>
        <p:xfrm>
          <a:off x="727929" y="2283757"/>
          <a:ext cx="982344" cy="2844800"/>
        </p:xfrm>
        <a:graphic>
          <a:graphicData uri="http://schemas.openxmlformats.org/drawingml/2006/table">
            <a:tbl>
              <a:tblPr firstRow="1" bandRow="1">
                <a:tableStyleId>{2D5ABB26-0587-4C30-8999-92F81FD0307C}</a:tableStyleId>
              </a:tblPr>
              <a:tblGrid>
                <a:gridCol w="982344">
                  <a:extLst>
                    <a:ext uri="{9D8B030D-6E8A-4147-A177-3AD203B41FA5}">
                      <a16:colId xmlns:a16="http://schemas.microsoft.com/office/drawing/2014/main" val="20000"/>
                    </a:ext>
                  </a:extLst>
                </a:gridCol>
              </a:tblGrid>
              <a:tr h="445770">
                <a:tc>
                  <a:txBody>
                    <a:bodyPr/>
                    <a:lstStyle/>
                    <a:p>
                      <a:pPr marL="90805">
                        <a:lnSpc>
                          <a:spcPct val="100000"/>
                        </a:lnSpc>
                        <a:spcBef>
                          <a:spcPts val="585"/>
                        </a:spcBef>
                      </a:pPr>
                      <a:r>
                        <a:rPr sz="1000" dirty="0">
                          <a:latin typeface="BIZ UDP明朝 Medium" panose="02020500000000000000" pitchFamily="18" charset="-128"/>
                          <a:ea typeface="BIZ UDP明朝 Medium" panose="02020500000000000000" pitchFamily="18" charset="-128"/>
                          <a:cs typeface="ＭＳ ゴシック"/>
                        </a:rPr>
                        <a:t>シ</a:t>
                      </a:r>
                      <a:r>
                        <a:rPr sz="1000" spc="-10" dirty="0">
                          <a:latin typeface="BIZ UDP明朝 Medium" panose="02020500000000000000" pitchFamily="18" charset="-128"/>
                          <a:ea typeface="BIZ UDP明朝 Medium" panose="02020500000000000000" pitchFamily="18" charset="-128"/>
                          <a:cs typeface="ＭＳ ゴシック"/>
                        </a:rPr>
                        <a:t>ステ</a:t>
                      </a:r>
                      <a:r>
                        <a:rPr sz="1000" dirty="0">
                          <a:latin typeface="BIZ UDP明朝 Medium" panose="02020500000000000000" pitchFamily="18" charset="-128"/>
                          <a:ea typeface="BIZ UDP明朝 Medium" panose="02020500000000000000" pitchFamily="18" charset="-128"/>
                          <a:cs typeface="ＭＳ ゴシック"/>
                        </a:rPr>
                        <a:t>ム</a:t>
                      </a:r>
                      <a:r>
                        <a:rPr sz="1000" spc="-10" dirty="0">
                          <a:latin typeface="BIZ UDP明朝 Medium" panose="02020500000000000000" pitchFamily="18" charset="-128"/>
                          <a:ea typeface="BIZ UDP明朝 Medium" panose="02020500000000000000" pitchFamily="18" charset="-128"/>
                          <a:cs typeface="ＭＳ ゴシック"/>
                        </a:rPr>
                        <a:t>試験</a:t>
                      </a:r>
                      <a:r>
                        <a:rPr sz="1000" spc="-50" dirty="0">
                          <a:latin typeface="BIZ UDP明朝 Medium" panose="02020500000000000000" pitchFamily="18" charset="-128"/>
                          <a:ea typeface="BIZ UDP明朝 Medium" panose="02020500000000000000" pitchFamily="18" charset="-128"/>
                          <a:cs typeface="ＭＳ ゴシック"/>
                        </a:rPr>
                        <a:t>、</a:t>
                      </a:r>
                      <a:r>
                        <a:rPr sz="1000" dirty="0">
                          <a:latin typeface="BIZ UDP明朝 Medium" panose="02020500000000000000" pitchFamily="18" charset="-128"/>
                          <a:ea typeface="BIZ UDP明朝 Medium" panose="02020500000000000000" pitchFamily="18" charset="-128"/>
                          <a:cs typeface="ＭＳ ゴシック"/>
                        </a:rPr>
                        <a:t>納</a:t>
                      </a:r>
                      <a:r>
                        <a:rPr sz="1000" spc="-10" dirty="0">
                          <a:latin typeface="BIZ UDP明朝 Medium" panose="02020500000000000000" pitchFamily="18" charset="-128"/>
                          <a:ea typeface="BIZ UDP明朝 Medium" panose="02020500000000000000" pitchFamily="18" charset="-128"/>
                          <a:cs typeface="ＭＳ ゴシック"/>
                        </a:rPr>
                        <a:t>入、</a:t>
                      </a:r>
                      <a:r>
                        <a:rPr sz="1000" spc="-25" dirty="0">
                          <a:latin typeface="BIZ UDP明朝 Medium" panose="02020500000000000000" pitchFamily="18" charset="-128"/>
                          <a:ea typeface="BIZ UDP明朝 Medium" panose="02020500000000000000" pitchFamily="18" charset="-128"/>
                          <a:cs typeface="ＭＳ ゴシック"/>
                        </a:rPr>
                        <a:t>運用</a:t>
                      </a:r>
                      <a:endParaRPr sz="1000" dirty="0">
                        <a:latin typeface="BIZ UDP明朝 Medium" panose="02020500000000000000" pitchFamily="18" charset="-128"/>
                        <a:ea typeface="BIZ UDP明朝 Medium" panose="02020500000000000000" pitchFamily="18" charset="-128"/>
                        <a:cs typeface="ＭＳ ゴシック"/>
                      </a:endParaRPr>
                    </a:p>
                  </a:txBody>
                  <a:tcPr marL="0" marR="0" marT="7429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0"/>
                  </a:ext>
                </a:extLst>
              </a:tr>
              <a:tr h="563245">
                <a:tc>
                  <a:txBody>
                    <a:bodyPr/>
                    <a:lstStyle/>
                    <a:p>
                      <a:pPr marL="90805" marR="121285" algn="just">
                        <a:lnSpc>
                          <a:spcPct val="100000"/>
                        </a:lnSpc>
                        <a:spcBef>
                          <a:spcPts val="450"/>
                        </a:spcBef>
                      </a:pPr>
                      <a:r>
                        <a:rPr sz="1000" dirty="0">
                          <a:latin typeface="BIZ UDP明朝 Medium" panose="02020500000000000000" pitchFamily="18" charset="-128"/>
                          <a:ea typeface="BIZ UDP明朝 Medium" panose="02020500000000000000" pitchFamily="18" charset="-128"/>
                          <a:cs typeface="ＭＳ ゴシック"/>
                        </a:rPr>
                        <a:t>シ</a:t>
                      </a:r>
                      <a:r>
                        <a:rPr sz="1000" spc="-10" dirty="0">
                          <a:latin typeface="BIZ UDP明朝 Medium" panose="02020500000000000000" pitchFamily="18" charset="-128"/>
                          <a:ea typeface="BIZ UDP明朝 Medium" panose="02020500000000000000" pitchFamily="18" charset="-128"/>
                          <a:cs typeface="ＭＳ ゴシック"/>
                        </a:rPr>
                        <a:t>ステ</a:t>
                      </a:r>
                      <a:r>
                        <a:rPr sz="1000" dirty="0">
                          <a:latin typeface="BIZ UDP明朝 Medium" panose="02020500000000000000" pitchFamily="18" charset="-128"/>
                          <a:ea typeface="BIZ UDP明朝 Medium" panose="02020500000000000000" pitchFamily="18" charset="-128"/>
                          <a:cs typeface="ＭＳ ゴシック"/>
                        </a:rPr>
                        <a:t>ム</a:t>
                      </a:r>
                      <a:r>
                        <a:rPr sz="1000" spc="-10" dirty="0">
                          <a:latin typeface="BIZ UDP明朝 Medium" panose="02020500000000000000" pitchFamily="18" charset="-128"/>
                          <a:ea typeface="BIZ UDP明朝 Medium" panose="02020500000000000000" pitchFamily="18" charset="-128"/>
                          <a:cs typeface="ＭＳ ゴシック"/>
                        </a:rPr>
                        <a:t>・</a:t>
                      </a:r>
                      <a:r>
                        <a:rPr sz="1000" spc="-50" dirty="0">
                          <a:latin typeface="BIZ UDP明朝 Medium" panose="02020500000000000000" pitchFamily="18" charset="-128"/>
                          <a:ea typeface="BIZ UDP明朝 Medium" panose="02020500000000000000" pitchFamily="18" charset="-128"/>
                          <a:cs typeface="ＭＳ ゴシック"/>
                        </a:rPr>
                        <a:t>サ</a:t>
                      </a:r>
                      <a:r>
                        <a:rPr sz="1000" dirty="0">
                          <a:latin typeface="BIZ UDP明朝 Medium" panose="02020500000000000000" pitchFamily="18" charset="-128"/>
                          <a:ea typeface="BIZ UDP明朝 Medium" panose="02020500000000000000" pitchFamily="18" charset="-128"/>
                          <a:cs typeface="ＭＳ ゴシック"/>
                        </a:rPr>
                        <a:t>ブ</a:t>
                      </a:r>
                      <a:r>
                        <a:rPr sz="1000" spc="-10" dirty="0">
                          <a:latin typeface="BIZ UDP明朝 Medium" panose="02020500000000000000" pitchFamily="18" charset="-128"/>
                          <a:ea typeface="BIZ UDP明朝 Medium" panose="02020500000000000000" pitchFamily="18" charset="-128"/>
                          <a:cs typeface="ＭＳ ゴシック"/>
                        </a:rPr>
                        <a:t>シス</a:t>
                      </a:r>
                      <a:r>
                        <a:rPr sz="1000" dirty="0">
                          <a:latin typeface="BIZ UDP明朝 Medium" panose="02020500000000000000" pitchFamily="18" charset="-128"/>
                          <a:ea typeface="BIZ UDP明朝 Medium" panose="02020500000000000000" pitchFamily="18" charset="-128"/>
                          <a:cs typeface="ＭＳ ゴシック"/>
                        </a:rPr>
                        <a:t>テ</a:t>
                      </a:r>
                      <a:r>
                        <a:rPr sz="1000" spc="-10" dirty="0">
                          <a:latin typeface="BIZ UDP明朝 Medium" panose="02020500000000000000" pitchFamily="18" charset="-128"/>
                          <a:ea typeface="BIZ UDP明朝 Medium" panose="02020500000000000000" pitchFamily="18" charset="-128"/>
                          <a:cs typeface="ＭＳ ゴシック"/>
                        </a:rPr>
                        <a:t>ム</a:t>
                      </a:r>
                      <a:r>
                        <a:rPr sz="1000" spc="-50" dirty="0">
                          <a:latin typeface="BIZ UDP明朝 Medium" panose="02020500000000000000" pitchFamily="18" charset="-128"/>
                          <a:ea typeface="BIZ UDP明朝 Medium" panose="02020500000000000000" pitchFamily="18" charset="-128"/>
                          <a:cs typeface="ＭＳ ゴシック"/>
                        </a:rPr>
                        <a:t>開発</a:t>
                      </a:r>
                      <a:endParaRPr sz="1000">
                        <a:latin typeface="BIZ UDP明朝 Medium" panose="02020500000000000000" pitchFamily="18" charset="-128"/>
                        <a:ea typeface="BIZ UDP明朝 Medium" panose="02020500000000000000" pitchFamily="18" charset="-128"/>
                        <a:cs typeface="ＭＳ ゴシック"/>
                      </a:endParaRPr>
                    </a:p>
                  </a:txBody>
                  <a:tcPr marL="0" marR="0" marT="5715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1"/>
                  </a:ext>
                </a:extLst>
              </a:tr>
              <a:tr h="441325">
                <a:tc>
                  <a:txBody>
                    <a:bodyPr/>
                    <a:lstStyle/>
                    <a:p>
                      <a:pPr marR="3175">
                        <a:lnSpc>
                          <a:spcPct val="100000"/>
                        </a:lnSpc>
                        <a:spcBef>
                          <a:spcPts val="20"/>
                        </a:spcBef>
                      </a:pPr>
                      <a:endParaRPr sz="100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技</a:t>
                      </a:r>
                      <a:r>
                        <a:rPr sz="1000" spc="-10" dirty="0">
                          <a:latin typeface="BIZ UDP明朝 Medium" panose="02020500000000000000" pitchFamily="18" charset="-128"/>
                          <a:ea typeface="BIZ UDP明朝 Medium" panose="02020500000000000000" pitchFamily="18" charset="-128"/>
                          <a:cs typeface="ＭＳ ゴシック"/>
                        </a:rPr>
                        <a:t>術実</a:t>
                      </a:r>
                      <a:r>
                        <a:rPr sz="1000" spc="-50" dirty="0">
                          <a:latin typeface="BIZ UDP明朝 Medium" panose="02020500000000000000" pitchFamily="18" charset="-128"/>
                          <a:ea typeface="BIZ UDP明朝 Medium" panose="02020500000000000000" pitchFamily="18" charset="-128"/>
                          <a:cs typeface="ＭＳ ゴシック"/>
                        </a:rPr>
                        <a:t>証</a:t>
                      </a:r>
                      <a:endParaRPr sz="1000">
                        <a:latin typeface="BIZ UDP明朝 Medium" panose="02020500000000000000" pitchFamily="18" charset="-128"/>
                        <a:ea typeface="BIZ UDP明朝 Medium" panose="02020500000000000000" pitchFamily="18" charset="-128"/>
                        <a:cs typeface="ＭＳ ゴシック"/>
                      </a:endParaRPr>
                    </a:p>
                  </a:txBody>
                  <a:tcPr marL="0" marR="0" marT="254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2"/>
                  </a:ext>
                </a:extLst>
              </a:tr>
              <a:tr h="521970">
                <a:tc>
                  <a:txBody>
                    <a:bodyPr/>
                    <a:lstStyle/>
                    <a:p>
                      <a:pPr marR="3175">
                        <a:lnSpc>
                          <a:spcPct val="100000"/>
                        </a:lnSpc>
                        <a:spcBef>
                          <a:spcPts val="45"/>
                        </a:spcBef>
                      </a:pPr>
                      <a:endParaRPr sz="1250">
                        <a:latin typeface="BIZ UDP明朝 Medium" panose="02020500000000000000" pitchFamily="18" charset="-128"/>
                        <a:ea typeface="BIZ UDP明朝 Medium" panose="02020500000000000000" pitchFamily="18" charset="-128"/>
                        <a:cs typeface="Times New Roman"/>
                      </a:endParaRPr>
                    </a:p>
                    <a:p>
                      <a:pPr marL="90805" marR="3175">
                        <a:lnSpc>
                          <a:spcPct val="100000"/>
                        </a:lnSpc>
                        <a:spcBef>
                          <a:spcPts val="5"/>
                        </a:spcBef>
                      </a:pPr>
                      <a:r>
                        <a:rPr sz="1000" dirty="0">
                          <a:latin typeface="BIZ UDP明朝 Medium" panose="02020500000000000000" pitchFamily="18" charset="-128"/>
                          <a:ea typeface="BIZ UDP明朝 Medium" panose="02020500000000000000" pitchFamily="18" charset="-128"/>
                          <a:cs typeface="ＭＳ ゴシック"/>
                        </a:rPr>
                        <a:t>技</a:t>
                      </a:r>
                      <a:r>
                        <a:rPr sz="1000" spc="-10" dirty="0">
                          <a:latin typeface="BIZ UDP明朝 Medium" panose="02020500000000000000" pitchFamily="18" charset="-128"/>
                          <a:ea typeface="BIZ UDP明朝 Medium" panose="02020500000000000000" pitchFamily="18" charset="-128"/>
                          <a:cs typeface="ＭＳ ゴシック"/>
                        </a:rPr>
                        <a:t>術開</a:t>
                      </a:r>
                      <a:r>
                        <a:rPr sz="1000" spc="-50" dirty="0">
                          <a:latin typeface="BIZ UDP明朝 Medium" panose="02020500000000000000" pitchFamily="18" charset="-128"/>
                          <a:ea typeface="BIZ UDP明朝 Medium" panose="02020500000000000000" pitchFamily="18" charset="-128"/>
                          <a:cs typeface="ＭＳ ゴシック"/>
                        </a:rPr>
                        <a:t>発</a:t>
                      </a:r>
                      <a:endParaRPr sz="1000">
                        <a:latin typeface="BIZ UDP明朝 Medium" panose="02020500000000000000" pitchFamily="18" charset="-128"/>
                        <a:ea typeface="BIZ UDP明朝 Medium" panose="02020500000000000000" pitchFamily="18" charset="-128"/>
                        <a:cs typeface="ＭＳ ゴシック"/>
                      </a:endParaRPr>
                    </a:p>
                  </a:txBody>
                  <a:tcPr marL="0" marR="0" marT="571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3"/>
                  </a:ext>
                </a:extLst>
              </a:tr>
              <a:tr h="456565">
                <a:tc>
                  <a:txBody>
                    <a:bodyPr/>
                    <a:lstStyle/>
                    <a:p>
                      <a:pPr marR="3175">
                        <a:lnSpc>
                          <a:spcPct val="100000"/>
                        </a:lnSpc>
                        <a:spcBef>
                          <a:spcPts val="20"/>
                        </a:spcBef>
                      </a:pPr>
                      <a:endParaRPr sz="105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実</a:t>
                      </a:r>
                      <a:r>
                        <a:rPr sz="1000" spc="-10" dirty="0">
                          <a:latin typeface="BIZ UDP明朝 Medium" panose="02020500000000000000" pitchFamily="18" charset="-128"/>
                          <a:ea typeface="BIZ UDP明朝 Medium" panose="02020500000000000000" pitchFamily="18" charset="-128"/>
                          <a:cs typeface="ＭＳ ゴシック"/>
                        </a:rPr>
                        <a:t>現性</a:t>
                      </a:r>
                      <a:r>
                        <a:rPr sz="1000" spc="-25" dirty="0">
                          <a:latin typeface="BIZ UDP明朝 Medium" panose="02020500000000000000" pitchFamily="18" charset="-128"/>
                          <a:ea typeface="BIZ UDP明朝 Medium" panose="02020500000000000000" pitchFamily="18" charset="-128"/>
                          <a:cs typeface="ＭＳ ゴシック"/>
                        </a:rPr>
                        <a:t>研究</a:t>
                      </a:r>
                      <a:endParaRPr sz="1000">
                        <a:latin typeface="BIZ UDP明朝 Medium" panose="02020500000000000000" pitchFamily="18" charset="-128"/>
                        <a:ea typeface="BIZ UDP明朝 Medium" panose="02020500000000000000" pitchFamily="18" charset="-128"/>
                        <a:cs typeface="ＭＳ ゴシック"/>
                      </a:endParaRPr>
                    </a:p>
                  </a:txBody>
                  <a:tcPr marL="0" marR="0" marT="2540"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E8E8EE"/>
                    </a:solidFill>
                  </a:tcPr>
                </a:tc>
                <a:extLst>
                  <a:ext uri="{0D108BD9-81ED-4DB2-BD59-A6C34878D82A}">
                    <a16:rowId xmlns:a16="http://schemas.microsoft.com/office/drawing/2014/main" val="10004"/>
                  </a:ext>
                </a:extLst>
              </a:tr>
              <a:tr h="415925">
                <a:tc>
                  <a:txBody>
                    <a:bodyPr/>
                    <a:lstStyle/>
                    <a:p>
                      <a:pPr marR="3175">
                        <a:lnSpc>
                          <a:spcPct val="100000"/>
                        </a:lnSpc>
                        <a:spcBef>
                          <a:spcPts val="35"/>
                        </a:spcBef>
                      </a:pPr>
                      <a:endParaRPr sz="900" dirty="0">
                        <a:latin typeface="BIZ UDP明朝 Medium" panose="02020500000000000000" pitchFamily="18" charset="-128"/>
                        <a:ea typeface="BIZ UDP明朝 Medium" panose="02020500000000000000" pitchFamily="18" charset="-128"/>
                        <a:cs typeface="Times New Roman"/>
                      </a:endParaRPr>
                    </a:p>
                    <a:p>
                      <a:pPr marL="90805" marR="3175">
                        <a:lnSpc>
                          <a:spcPct val="100000"/>
                        </a:lnSpc>
                      </a:pPr>
                      <a:r>
                        <a:rPr sz="1000" dirty="0">
                          <a:latin typeface="BIZ UDP明朝 Medium" panose="02020500000000000000" pitchFamily="18" charset="-128"/>
                          <a:ea typeface="BIZ UDP明朝 Medium" panose="02020500000000000000" pitchFamily="18" charset="-128"/>
                          <a:cs typeface="ＭＳ ゴシック"/>
                        </a:rPr>
                        <a:t>基</a:t>
                      </a:r>
                      <a:r>
                        <a:rPr sz="1000" spc="-10" dirty="0">
                          <a:latin typeface="BIZ UDP明朝 Medium" panose="02020500000000000000" pitchFamily="18" charset="-128"/>
                          <a:ea typeface="BIZ UDP明朝 Medium" panose="02020500000000000000" pitchFamily="18" charset="-128"/>
                          <a:cs typeface="ＭＳ ゴシック"/>
                        </a:rPr>
                        <a:t>礎技</a:t>
                      </a:r>
                      <a:r>
                        <a:rPr sz="1000" dirty="0">
                          <a:latin typeface="BIZ UDP明朝 Medium" panose="02020500000000000000" pitchFamily="18" charset="-128"/>
                          <a:ea typeface="BIZ UDP明朝 Medium" panose="02020500000000000000" pitchFamily="18" charset="-128"/>
                          <a:cs typeface="ＭＳ ゴシック"/>
                        </a:rPr>
                        <a:t>術</a:t>
                      </a:r>
                      <a:r>
                        <a:rPr sz="1000" spc="-10" dirty="0">
                          <a:latin typeface="BIZ UDP明朝 Medium" panose="02020500000000000000" pitchFamily="18" charset="-128"/>
                          <a:ea typeface="BIZ UDP明朝 Medium" panose="02020500000000000000" pitchFamily="18" charset="-128"/>
                          <a:cs typeface="ＭＳ ゴシック"/>
                        </a:rPr>
                        <a:t>研</a:t>
                      </a:r>
                      <a:r>
                        <a:rPr sz="1000" spc="-50" dirty="0">
                          <a:latin typeface="BIZ UDP明朝 Medium" panose="02020500000000000000" pitchFamily="18" charset="-128"/>
                          <a:ea typeface="BIZ UDP明朝 Medium" panose="02020500000000000000" pitchFamily="18" charset="-128"/>
                          <a:cs typeface="ＭＳ ゴシック"/>
                        </a:rPr>
                        <a:t>究</a:t>
                      </a:r>
                      <a:endParaRPr sz="1000" dirty="0">
                        <a:latin typeface="BIZ UDP明朝 Medium" panose="02020500000000000000" pitchFamily="18" charset="-128"/>
                        <a:ea typeface="BIZ UDP明朝 Medium" panose="02020500000000000000" pitchFamily="18" charset="-128"/>
                        <a:cs typeface="ＭＳ ゴシック"/>
                      </a:endParaRPr>
                    </a:p>
                  </a:txBody>
                  <a:tcPr marL="0" marR="0" marT="4445" marB="0">
                    <a:lnL w="12700">
                      <a:solidFill>
                        <a:srgbClr val="333399"/>
                      </a:solidFill>
                      <a:prstDash val="solid"/>
                    </a:lnL>
                    <a:lnR w="12700">
                      <a:solidFill>
                        <a:srgbClr val="333399"/>
                      </a:solidFill>
                      <a:prstDash val="solid"/>
                    </a:lnR>
                    <a:lnT w="12700">
                      <a:solidFill>
                        <a:srgbClr val="333399"/>
                      </a:solidFill>
                      <a:prstDash val="solid"/>
                    </a:lnT>
                    <a:lnB w="12700">
                      <a:solidFill>
                        <a:srgbClr val="333399"/>
                      </a:solidFill>
                      <a:prstDash val="solid"/>
                    </a:lnB>
                    <a:solidFill>
                      <a:srgbClr val="CDCDDE"/>
                    </a:solidFill>
                  </a:tcPr>
                </a:tc>
                <a:extLst>
                  <a:ext uri="{0D108BD9-81ED-4DB2-BD59-A6C34878D82A}">
                    <a16:rowId xmlns:a16="http://schemas.microsoft.com/office/drawing/2014/main" val="10005"/>
                  </a:ext>
                </a:extLst>
              </a:tr>
            </a:tbl>
          </a:graphicData>
        </a:graphic>
      </p:graphicFrame>
      <p:sp>
        <p:nvSpPr>
          <p:cNvPr id="12" name="object 12"/>
          <p:cNvSpPr txBox="1"/>
          <p:nvPr/>
        </p:nvSpPr>
        <p:spPr>
          <a:xfrm>
            <a:off x="848366" y="1705654"/>
            <a:ext cx="2903247" cy="474489"/>
          </a:xfrm>
          <a:prstGeom prst="rect">
            <a:avLst/>
          </a:prstGeom>
        </p:spPr>
        <p:txBody>
          <a:bodyPr vert="horz" wrap="square" lIns="0" tIns="12700" rIns="0" bIns="0" rtlCol="0">
            <a:spAutoFit/>
          </a:bodyPr>
          <a:lstStyle/>
          <a:p>
            <a:pPr marR="34925" algn="ctr">
              <a:spcBef>
                <a:spcPts val="100"/>
              </a:spcBef>
            </a:pPr>
            <a:r>
              <a:rPr b="1" spc="-10" dirty="0">
                <a:latin typeface="BIZ UDP明朝 Medium" panose="02020500000000000000" pitchFamily="18" charset="-128"/>
                <a:ea typeface="BIZ UDP明朝 Medium" panose="02020500000000000000" pitchFamily="18" charset="-128"/>
                <a:cs typeface="ＭＳ Ｐゴシック"/>
              </a:rPr>
              <a:t>技術成熟</a:t>
            </a:r>
            <a:r>
              <a:rPr b="1" spc="-50" dirty="0">
                <a:latin typeface="BIZ UDP明朝 Medium" panose="02020500000000000000" pitchFamily="18" charset="-128"/>
                <a:ea typeface="BIZ UDP明朝 Medium" panose="02020500000000000000" pitchFamily="18" charset="-128"/>
                <a:cs typeface="ＭＳ Ｐゴシック"/>
              </a:rPr>
              <a:t>度</a:t>
            </a:r>
            <a:endParaRPr dirty="0">
              <a:latin typeface="BIZ UDP明朝 Medium" panose="02020500000000000000" pitchFamily="18" charset="-128"/>
              <a:ea typeface="BIZ UDP明朝 Medium" panose="02020500000000000000" pitchFamily="18" charset="-128"/>
              <a:cs typeface="ＭＳ Ｐゴシック"/>
            </a:endParaRPr>
          </a:p>
          <a:p>
            <a:pPr algn="ctr">
              <a:lnSpc>
                <a:spcPct val="100000"/>
              </a:lnSpc>
            </a:pPr>
            <a:r>
              <a:rPr sz="1200" b="1" spc="-10" dirty="0">
                <a:latin typeface="BIZ UDP明朝 Medium" panose="02020500000000000000" pitchFamily="18" charset="-128"/>
                <a:ea typeface="BIZ UDP明朝 Medium" panose="02020500000000000000" pitchFamily="18" charset="-128"/>
                <a:cs typeface="Arial"/>
              </a:rPr>
              <a:t>(Technology</a:t>
            </a:r>
            <a:r>
              <a:rPr sz="1200" b="1" dirty="0">
                <a:latin typeface="BIZ UDP明朝 Medium" panose="02020500000000000000" pitchFamily="18" charset="-128"/>
                <a:ea typeface="BIZ UDP明朝 Medium" panose="02020500000000000000" pitchFamily="18" charset="-128"/>
                <a:cs typeface="Arial"/>
              </a:rPr>
              <a:t> Readiness</a:t>
            </a:r>
            <a:r>
              <a:rPr sz="1200" b="1" spc="-40" dirty="0">
                <a:latin typeface="BIZ UDP明朝 Medium" panose="02020500000000000000" pitchFamily="18" charset="-128"/>
                <a:ea typeface="BIZ UDP明朝 Medium" panose="02020500000000000000" pitchFamily="18" charset="-128"/>
                <a:cs typeface="Arial"/>
              </a:rPr>
              <a:t> </a:t>
            </a:r>
            <a:r>
              <a:rPr sz="1200" b="1" dirty="0">
                <a:latin typeface="BIZ UDP明朝 Medium" panose="02020500000000000000" pitchFamily="18" charset="-128"/>
                <a:ea typeface="BIZ UDP明朝 Medium" panose="02020500000000000000" pitchFamily="18" charset="-128"/>
                <a:cs typeface="Arial"/>
              </a:rPr>
              <a:t>Level:</a:t>
            </a:r>
            <a:r>
              <a:rPr sz="1200" b="1" spc="-15" dirty="0">
                <a:latin typeface="BIZ UDP明朝 Medium" panose="02020500000000000000" pitchFamily="18" charset="-128"/>
                <a:ea typeface="BIZ UDP明朝 Medium" panose="02020500000000000000" pitchFamily="18" charset="-128"/>
                <a:cs typeface="Arial"/>
              </a:rPr>
              <a:t> </a:t>
            </a:r>
            <a:r>
              <a:rPr sz="1200" b="1" spc="-20" dirty="0">
                <a:latin typeface="BIZ UDP明朝 Medium" panose="02020500000000000000" pitchFamily="18" charset="-128"/>
                <a:ea typeface="BIZ UDP明朝 Medium" panose="02020500000000000000" pitchFamily="18" charset="-128"/>
                <a:cs typeface="Arial"/>
              </a:rPr>
              <a:t>TRL)</a:t>
            </a:r>
            <a:endParaRPr sz="1200" dirty="0">
              <a:latin typeface="BIZ UDP明朝 Medium" panose="02020500000000000000" pitchFamily="18" charset="-128"/>
              <a:ea typeface="BIZ UDP明朝 Medium" panose="02020500000000000000" pitchFamily="18" charset="-128"/>
              <a:cs typeface="Arial"/>
            </a:endParaRPr>
          </a:p>
        </p:txBody>
      </p:sp>
      <p:sp>
        <p:nvSpPr>
          <p:cNvPr id="13" name="object 13"/>
          <p:cNvSpPr txBox="1"/>
          <p:nvPr/>
        </p:nvSpPr>
        <p:spPr>
          <a:xfrm>
            <a:off x="727929" y="5774394"/>
            <a:ext cx="3096001" cy="391160"/>
          </a:xfrm>
          <a:prstGeom prst="rect">
            <a:avLst/>
          </a:prstGeom>
        </p:spPr>
        <p:txBody>
          <a:bodyPr vert="horz" wrap="square" lIns="0" tIns="12700" rIns="0" bIns="0" rtlCol="0">
            <a:spAutoFit/>
          </a:bodyPr>
          <a:lstStyle/>
          <a:p>
            <a:pPr marL="12700" marR="5080">
              <a:spcBef>
                <a:spcPts val="100"/>
              </a:spcBef>
            </a:pPr>
            <a:r>
              <a:rPr sz="1200" dirty="0">
                <a:latin typeface="BIZ UDP明朝 Medium" panose="02020500000000000000" pitchFamily="18" charset="-128"/>
                <a:ea typeface="BIZ UDP明朝 Medium" panose="02020500000000000000" pitchFamily="18" charset="-128"/>
                <a:cs typeface="Arial"/>
              </a:rPr>
              <a:t>TRL</a:t>
            </a:r>
            <a:r>
              <a:rPr sz="1200" spc="-5" dirty="0">
                <a:latin typeface="BIZ UDP明朝 Medium" panose="02020500000000000000" pitchFamily="18" charset="-128"/>
                <a:ea typeface="BIZ UDP明朝 Medium" panose="02020500000000000000" pitchFamily="18" charset="-128"/>
                <a:cs typeface="ＭＳ Ｐゴシック"/>
              </a:rPr>
              <a:t>は、</a:t>
            </a:r>
            <a:r>
              <a:rPr sz="1200" spc="-10" dirty="0">
                <a:latin typeface="BIZ UDP明朝 Medium" panose="02020500000000000000" pitchFamily="18" charset="-128"/>
                <a:ea typeface="BIZ UDP明朝 Medium" panose="02020500000000000000" pitchFamily="18" charset="-128"/>
                <a:cs typeface="Arial"/>
              </a:rPr>
              <a:t>NASA</a:t>
            </a:r>
            <a:r>
              <a:rPr sz="1200" spc="-15" dirty="0">
                <a:latin typeface="BIZ UDP明朝 Medium" panose="02020500000000000000" pitchFamily="18" charset="-128"/>
                <a:ea typeface="BIZ UDP明朝 Medium" panose="02020500000000000000" pitchFamily="18" charset="-128"/>
                <a:cs typeface="ＭＳ Ｐゴシック"/>
              </a:rPr>
              <a:t>によって提案された技術の</a:t>
            </a:r>
            <a:r>
              <a:rPr sz="1200" spc="-10" dirty="0">
                <a:latin typeface="BIZ UDP明朝 Medium" panose="02020500000000000000" pitchFamily="18" charset="-128"/>
                <a:ea typeface="BIZ UDP明朝 Medium" panose="02020500000000000000" pitchFamily="18" charset="-128"/>
                <a:cs typeface="ＭＳ Ｐゴシック"/>
              </a:rPr>
              <a:t>成熟度を測る指標。</a:t>
            </a:r>
            <a:endParaRPr sz="1200" dirty="0">
              <a:latin typeface="BIZ UDP明朝 Medium" panose="02020500000000000000" pitchFamily="18" charset="-128"/>
              <a:ea typeface="BIZ UDP明朝 Medium" panose="02020500000000000000" pitchFamily="18" charset="-128"/>
              <a:cs typeface="ＭＳ Ｐゴシック"/>
            </a:endParaRPr>
          </a:p>
        </p:txBody>
      </p:sp>
      <p:sp>
        <p:nvSpPr>
          <p:cNvPr id="14" name="object 14"/>
          <p:cNvSpPr txBox="1"/>
          <p:nvPr/>
        </p:nvSpPr>
        <p:spPr>
          <a:xfrm>
            <a:off x="4546600" y="770691"/>
            <a:ext cx="1549400" cy="391160"/>
          </a:xfrm>
          <a:prstGeom prst="rect">
            <a:avLst/>
          </a:prstGeom>
        </p:spPr>
        <p:txBody>
          <a:bodyPr vert="horz" wrap="square" lIns="0" tIns="12700" rIns="0" bIns="0" rtlCol="0">
            <a:spAutoFit/>
          </a:bodyPr>
          <a:lstStyle/>
          <a:p>
            <a:pPr marL="12700">
              <a:spcBef>
                <a:spcPts val="100"/>
              </a:spcBef>
            </a:pPr>
            <a:r>
              <a:rPr sz="2400" u="heavy" spc="-10" dirty="0">
                <a:uFill>
                  <a:solidFill>
                    <a:srgbClr val="000000"/>
                  </a:solidFill>
                </a:uFill>
                <a:latin typeface="BIZ UDP明朝 Medium" panose="02020500000000000000" pitchFamily="18" charset="-128"/>
                <a:ea typeface="BIZ UDP明朝 Medium" panose="02020500000000000000" pitchFamily="18" charset="-128"/>
                <a:cs typeface="ＭＳ Ｐゴシック"/>
              </a:rPr>
              <a:t>米国の定義</a:t>
            </a:r>
            <a:endParaRPr sz="2400" dirty="0">
              <a:latin typeface="BIZ UDP明朝 Medium" panose="02020500000000000000" pitchFamily="18" charset="-128"/>
              <a:ea typeface="BIZ UDP明朝 Medium" panose="02020500000000000000" pitchFamily="18" charset="-128"/>
              <a:cs typeface="ＭＳ Ｐゴシック"/>
            </a:endParaRPr>
          </a:p>
        </p:txBody>
      </p:sp>
      <p:sp>
        <p:nvSpPr>
          <p:cNvPr id="16" name="テキスト ボックス 15">
            <a:extLst>
              <a:ext uri="{FF2B5EF4-FFF2-40B4-BE49-F238E27FC236}">
                <a16:creationId xmlns:a16="http://schemas.microsoft.com/office/drawing/2014/main" id="{C1FEB0CC-01E9-42E4-BC75-8AF6B903ECB9}"/>
              </a:ext>
            </a:extLst>
          </p:cNvPr>
          <p:cNvSpPr txBox="1"/>
          <p:nvPr/>
        </p:nvSpPr>
        <p:spPr>
          <a:xfrm>
            <a:off x="1013668" y="6539066"/>
            <a:ext cx="5475890"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公益財団法人 未来工学研究所 </a:t>
            </a:r>
            <a:r>
              <a:rPr lang="ja-JP" altLang="en-US" sz="1200" dirty="0">
                <a:latin typeface="BIZ UDP明朝 Medium" panose="02020500000000000000" pitchFamily="18" charset="-128"/>
                <a:ea typeface="BIZ UDP明朝 Medium" panose="02020500000000000000" pitchFamily="18" charset="-128"/>
              </a:rPr>
              <a:t>「安全保障と大学の研究」（</a:t>
            </a:r>
            <a:r>
              <a:rPr lang="en-US" altLang="ja-JP" sz="1200" dirty="0">
                <a:latin typeface="BIZ UDP明朝 Medium" panose="02020500000000000000" pitchFamily="18" charset="-128"/>
                <a:ea typeface="BIZ UDP明朝 Medium" panose="02020500000000000000" pitchFamily="18" charset="-128"/>
              </a:rPr>
              <a:t>2021</a:t>
            </a:r>
            <a:r>
              <a:rPr lang="ja-JP" altLang="en-US" sz="1200" dirty="0">
                <a:latin typeface="BIZ UDP明朝 Medium" panose="02020500000000000000" pitchFamily="18" charset="-128"/>
                <a:ea typeface="BIZ UDP明朝 Medium" panose="02020500000000000000" pitchFamily="18" charset="-128"/>
              </a:rPr>
              <a:t>年</a:t>
            </a:r>
            <a:r>
              <a:rPr lang="en-US" altLang="ja-JP" sz="1200" dirty="0">
                <a:latin typeface="BIZ UDP明朝 Medium" panose="02020500000000000000" pitchFamily="18" charset="-128"/>
                <a:ea typeface="BIZ UDP明朝 Medium" panose="02020500000000000000" pitchFamily="18" charset="-128"/>
              </a:rPr>
              <a:t>11</a:t>
            </a:r>
            <a:r>
              <a:rPr lang="ja-JP" altLang="en-US" sz="1200" dirty="0">
                <a:latin typeface="BIZ UDP明朝 Medium" panose="02020500000000000000" pitchFamily="18" charset="-128"/>
                <a:ea typeface="BIZ UDP明朝 Medium" panose="02020500000000000000" pitchFamily="18" charset="-128"/>
              </a:rPr>
              <a:t>月</a:t>
            </a:r>
            <a:r>
              <a:rPr lang="en-US" altLang="ja-JP" sz="1200" dirty="0">
                <a:latin typeface="BIZ UDP明朝 Medium" panose="02020500000000000000" pitchFamily="18" charset="-128"/>
                <a:ea typeface="BIZ UDP明朝 Medium" panose="02020500000000000000" pitchFamily="18" charset="-128"/>
              </a:rPr>
              <a:t>22</a:t>
            </a:r>
            <a:r>
              <a:rPr lang="ja-JP" altLang="en-US" sz="1200" dirty="0">
                <a:latin typeface="BIZ UDP明朝 Medium" panose="02020500000000000000" pitchFamily="18" charset="-128"/>
                <a:ea typeface="BIZ UDP明朝 Medium" panose="02020500000000000000" pitchFamily="18" charset="-128"/>
              </a:rPr>
              <a:t>日）</a:t>
            </a:r>
            <a:r>
              <a:rPr kumimoji="1" lang="ja-JP" altLang="en-US" sz="1200" dirty="0">
                <a:latin typeface="BIZ UDP明朝 Medium" panose="02020500000000000000" pitchFamily="18" charset="-128"/>
                <a:ea typeface="BIZ UDP明朝 Medium" panose="02020500000000000000" pitchFamily="18" charset="-128"/>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114438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366345" y="851464"/>
            <a:ext cx="11387674" cy="5447645"/>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RNA</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中央銀行デジタル通貨（</a:t>
            </a:r>
            <a:r>
              <a:rPr lang="en-US"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CBDC</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）の最新動向～</a:t>
            </a:r>
            <a:r>
              <a:rPr lang="ja-JP" altLang="ja-JP" sz="16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ブロックチェーン、デジタル基軸通貨</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　合成生物学～拡大するバイオ経済とベンチャー企業～</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28</a:t>
            </a:r>
            <a:r>
              <a:rPr lang="ja-JP" altLang="en-US" sz="2000" b="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アップサイクル技術～廃棄物に付加価値を！</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b="1" u="sng"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月２５日（金）　ラディカル・イノベーション組織～</a:t>
            </a:r>
            <a:r>
              <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DARPA</a:t>
            </a:r>
            <a:r>
              <a:rPr lang="ja-JP" altLang="en-US"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模倣組織の紹介～</a:t>
            </a:r>
            <a:endParaRPr lang="en-US" altLang="ja-JP" sz="24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sz="2000"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月２３日（金）オルガノイド～培養脳とバイオ知能～</a:t>
            </a:r>
            <a:endParaRPr lang="en-US" altLang="ja-JP" sz="2000" b="1" dirty="0">
              <a:solidFill>
                <a:schemeClr val="tx1">
                  <a:lumMod val="95000"/>
                  <a:lumOff val="5000"/>
                </a:schemeClr>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584775"/>
          </a:xfrm>
          <a:prstGeom prst="rect">
            <a:avLst/>
          </a:prstGeom>
          <a:noFill/>
        </p:spPr>
        <p:txBody>
          <a:bodyPr wrap="square" rtlCol="0">
            <a:spAutoFit/>
          </a:bodyPr>
          <a:lstStyle/>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447630" y="1948773"/>
            <a:ext cx="1950280" cy="830997"/>
          </a:xfrm>
          <a:prstGeom prst="rect">
            <a:avLst/>
          </a:prstGeom>
          <a:noFill/>
        </p:spPr>
        <p:txBody>
          <a:bodyPr wrap="square" rtlCol="0">
            <a:spAutoFit/>
          </a:bodyPr>
          <a:lstStyle/>
          <a:p>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2" name="テキスト ボックス 1">
            <a:extLst>
              <a:ext uri="{FF2B5EF4-FFF2-40B4-BE49-F238E27FC236}">
                <a16:creationId xmlns:a16="http://schemas.microsoft.com/office/drawing/2014/main" id="{64F9FDFC-D5A4-4827-8BB7-02B39BF5EEEE}"/>
              </a:ext>
            </a:extLst>
          </p:cNvPr>
          <p:cNvSpPr txBox="1"/>
          <p:nvPr/>
        </p:nvSpPr>
        <p:spPr>
          <a:xfrm>
            <a:off x="5397910" y="2042373"/>
            <a:ext cx="5407742" cy="523220"/>
          </a:xfrm>
          <a:prstGeom prst="rect">
            <a:avLst/>
          </a:prstGeom>
          <a:solidFill>
            <a:schemeClr val="accent4">
              <a:lumMod val="60000"/>
              <a:lumOff val="40000"/>
            </a:schemeClr>
          </a:solidFill>
          <a:effectLst>
            <a:glow rad="139700">
              <a:schemeClr val="accent1">
                <a:satMod val="175000"/>
                <a:alpha val="40000"/>
              </a:schemeClr>
            </a:glow>
          </a:effectLst>
        </p:spPr>
        <p:txBody>
          <a:bodyPr wrap="square" rtlCol="0">
            <a:spAutoFit/>
          </a:bodyPr>
          <a:lstStyle/>
          <a:p>
            <a:pPr algn="ctr"/>
            <a:r>
              <a:rPr lang="ja-JP" altLang="en-US" sz="2800" dirty="0">
                <a:latin typeface="Amasis MT Pro Black" panose="02040A04050005020304" pitchFamily="18" charset="0"/>
              </a:rPr>
              <a:t>三井物産本店</a:t>
            </a:r>
            <a:r>
              <a:rPr lang="en-US" altLang="ja-JP" sz="2800" dirty="0">
                <a:latin typeface="Amasis MT Pro Black" panose="02040A04050005020304" pitchFamily="18" charset="0"/>
              </a:rPr>
              <a:t>17</a:t>
            </a:r>
            <a:r>
              <a:rPr lang="ja-JP" altLang="en-US" sz="2800" dirty="0">
                <a:latin typeface="Amasis MT Pro Black" panose="02040A04050005020304" pitchFamily="18" charset="0"/>
              </a:rPr>
              <a:t>階：エリア③</a:t>
            </a:r>
            <a:endParaRPr kumimoji="1" lang="ja-JP" altLang="en-US" sz="2800" dirty="0">
              <a:latin typeface="Amasis MT Pro Black" panose="02040A04050005020304" pitchFamily="18" charset="0"/>
            </a:endParaRPr>
          </a:p>
        </p:txBody>
      </p:sp>
    </p:spTree>
    <p:extLst>
      <p:ext uri="{BB962C8B-B14F-4D97-AF65-F5344CB8AC3E}">
        <p14:creationId xmlns:p14="http://schemas.microsoft.com/office/powerpoint/2010/main" val="33047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descr="QR コード&#10;&#10;自動的に生成された説明">
            <a:extLst>
              <a:ext uri="{FF2B5EF4-FFF2-40B4-BE49-F238E27FC236}">
                <a16:creationId xmlns:a16="http://schemas.microsoft.com/office/drawing/2014/main" id="{DCABB2FB-2696-43E3-82D9-CBBE83B19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88" y="617876"/>
            <a:ext cx="5832562" cy="5832562"/>
          </a:xfrm>
          <a:prstGeom prst="rect">
            <a:avLst/>
          </a:prstGeom>
        </p:spPr>
      </p:pic>
    </p:spTree>
    <p:extLst>
      <p:ext uri="{BB962C8B-B14F-4D97-AF65-F5344CB8AC3E}">
        <p14:creationId xmlns:p14="http://schemas.microsoft.com/office/powerpoint/2010/main" val="3665696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0" y="2541137"/>
            <a:ext cx="12191999" cy="2308324"/>
          </a:xfrm>
          <a:prstGeom prst="rect">
            <a:avLst/>
          </a:prstGeom>
          <a:noFill/>
        </p:spPr>
        <p:txBody>
          <a:bodyPr wrap="square" rtlCol="0">
            <a:spAutoFit/>
          </a:bodyPr>
          <a:lstStyle/>
          <a:p>
            <a:pPr algn="ctr"/>
            <a:r>
              <a:rPr lang="ja-JP" altLang="en-US" sz="7200" dirty="0">
                <a:latin typeface="Yet R" panose="02030504000101010101" pitchFamily="18" charset="-127"/>
                <a:ea typeface="Yet R" panose="02030504000101010101" pitchFamily="18" charset="-127"/>
              </a:rPr>
              <a:t>ラディカルイノベーション</a:t>
            </a:r>
            <a:endParaRPr lang="en-US" altLang="ja-JP" sz="7200" dirty="0">
              <a:latin typeface="Yet R" panose="02030504000101010101" pitchFamily="18" charset="-127"/>
              <a:ea typeface="Yet R" panose="02030504000101010101" pitchFamily="18" charset="-127"/>
            </a:endParaRPr>
          </a:p>
          <a:p>
            <a:pPr algn="ctr"/>
            <a:r>
              <a:rPr lang="ja-JP" altLang="en-US" sz="7200" dirty="0">
                <a:latin typeface="Yet R" panose="02030504000101010101" pitchFamily="18" charset="-127"/>
                <a:ea typeface="Yet R" panose="02030504000101010101" pitchFamily="18" charset="-127"/>
              </a:rPr>
              <a:t>組織？</a:t>
            </a:r>
            <a:endParaRPr kumimoji="1" lang="en-US" altLang="ja-JP" sz="28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37693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0055" y="4184915"/>
            <a:ext cx="1863851" cy="1214627"/>
          </a:xfrm>
          <a:prstGeom prst="rect">
            <a:avLst/>
          </a:prstGeom>
        </p:spPr>
      </p:pic>
      <p:grpSp>
        <p:nvGrpSpPr>
          <p:cNvPr id="3" name="object 3"/>
          <p:cNvGrpSpPr/>
          <p:nvPr/>
        </p:nvGrpSpPr>
        <p:grpSpPr>
          <a:xfrm>
            <a:off x="8904292" y="2924367"/>
            <a:ext cx="2446967" cy="2806776"/>
            <a:chOff x="6938771" y="2910852"/>
            <a:chExt cx="1910080" cy="2324100"/>
          </a:xfrm>
        </p:grpSpPr>
        <p:pic>
          <p:nvPicPr>
            <p:cNvPr id="4" name="object 4"/>
            <p:cNvPicPr/>
            <p:nvPr/>
          </p:nvPicPr>
          <p:blipFill>
            <a:blip r:embed="rId3" cstate="print"/>
            <a:stretch>
              <a:fillRect/>
            </a:stretch>
          </p:blipFill>
          <p:spPr>
            <a:xfrm>
              <a:off x="6938771" y="4000500"/>
              <a:ext cx="1895855" cy="1234439"/>
            </a:xfrm>
            <a:prstGeom prst="rect">
              <a:avLst/>
            </a:prstGeom>
          </p:spPr>
        </p:pic>
        <p:pic>
          <p:nvPicPr>
            <p:cNvPr id="5" name="object 5"/>
            <p:cNvPicPr/>
            <p:nvPr/>
          </p:nvPicPr>
          <p:blipFill>
            <a:blip r:embed="rId4" cstate="print"/>
            <a:stretch>
              <a:fillRect/>
            </a:stretch>
          </p:blipFill>
          <p:spPr>
            <a:xfrm>
              <a:off x="6938771" y="2910852"/>
              <a:ext cx="1909571" cy="1053071"/>
            </a:xfrm>
            <a:prstGeom prst="rect">
              <a:avLst/>
            </a:prstGeom>
          </p:spPr>
        </p:pic>
      </p:grpSp>
      <p:pic>
        <p:nvPicPr>
          <p:cNvPr id="6" name="object 6"/>
          <p:cNvPicPr/>
          <p:nvPr/>
        </p:nvPicPr>
        <p:blipFill>
          <a:blip r:embed="rId5" cstate="print"/>
          <a:stretch>
            <a:fillRect/>
          </a:stretch>
        </p:blipFill>
        <p:spPr>
          <a:xfrm>
            <a:off x="6248400" y="2697481"/>
            <a:ext cx="1444392" cy="329183"/>
          </a:xfrm>
          <a:prstGeom prst="rect">
            <a:avLst/>
          </a:prstGeom>
        </p:spPr>
      </p:pic>
      <p:pic>
        <p:nvPicPr>
          <p:cNvPr id="7" name="object 7"/>
          <p:cNvPicPr/>
          <p:nvPr/>
        </p:nvPicPr>
        <p:blipFill>
          <a:blip r:embed="rId6" cstate="print"/>
          <a:stretch>
            <a:fillRect/>
          </a:stretch>
        </p:blipFill>
        <p:spPr>
          <a:xfrm>
            <a:off x="7030309" y="3149353"/>
            <a:ext cx="1385219" cy="540556"/>
          </a:xfrm>
          <a:prstGeom prst="rect">
            <a:avLst/>
          </a:prstGeom>
        </p:spPr>
      </p:pic>
      <p:sp>
        <p:nvSpPr>
          <p:cNvPr id="8" name="object 8"/>
          <p:cNvSpPr txBox="1">
            <a:spLocks noGrp="1"/>
          </p:cNvSpPr>
          <p:nvPr>
            <p:ph type="title"/>
          </p:nvPr>
        </p:nvSpPr>
        <p:spPr>
          <a:xfrm>
            <a:off x="774551" y="264575"/>
            <a:ext cx="7818650" cy="566822"/>
          </a:xfrm>
          <a:prstGeom prst="rect">
            <a:avLst/>
          </a:prstGeom>
        </p:spPr>
        <p:txBody>
          <a:bodyPr vert="horz" wrap="square" lIns="0" tIns="12700" rIns="0" bIns="0" rtlCol="0" anchor="ctr">
            <a:spAutoFit/>
          </a:bodyPr>
          <a:lstStyle/>
          <a:p>
            <a:pPr marL="12700" algn="ctr">
              <a:lnSpc>
                <a:spcPct val="100000"/>
              </a:lnSpc>
              <a:spcBef>
                <a:spcPts val="100"/>
              </a:spcBef>
            </a:pPr>
            <a:r>
              <a:rPr sz="3600" spc="-35" dirty="0">
                <a:latin typeface="BIZ UDP明朝 Medium" panose="02020500000000000000" pitchFamily="18" charset="-128"/>
                <a:ea typeface="BIZ UDP明朝 Medium" panose="02020500000000000000" pitchFamily="18" charset="-128"/>
              </a:rPr>
              <a:t>各国の</a:t>
            </a:r>
            <a:r>
              <a:rPr sz="3600" spc="-25" dirty="0">
                <a:latin typeface="BIZ UDP明朝 Medium" panose="02020500000000000000" pitchFamily="18" charset="-128"/>
                <a:ea typeface="BIZ UDP明朝 Medium" panose="02020500000000000000" pitchFamily="18" charset="-128"/>
              </a:rPr>
              <a:t>イノ</a:t>
            </a:r>
            <a:r>
              <a:rPr sz="3600" spc="-30" dirty="0">
                <a:latin typeface="BIZ UDP明朝 Medium" panose="02020500000000000000" pitchFamily="18" charset="-128"/>
                <a:ea typeface="BIZ UDP明朝 Medium" panose="02020500000000000000" pitchFamily="18" charset="-128"/>
              </a:rPr>
              <a:t>ベーション</a:t>
            </a:r>
            <a:r>
              <a:rPr sz="3600" spc="-35" dirty="0">
                <a:latin typeface="BIZ UDP明朝 Medium" panose="02020500000000000000" pitchFamily="18" charset="-128"/>
                <a:ea typeface="BIZ UDP明朝 Medium" panose="02020500000000000000" pitchFamily="18" charset="-128"/>
              </a:rPr>
              <a:t>政</a:t>
            </a:r>
            <a:r>
              <a:rPr sz="3600" spc="-50" dirty="0">
                <a:latin typeface="BIZ UDP明朝 Medium" panose="02020500000000000000" pitchFamily="18" charset="-128"/>
                <a:ea typeface="BIZ UDP明朝 Medium" panose="02020500000000000000" pitchFamily="18" charset="-128"/>
              </a:rPr>
              <a:t>策</a:t>
            </a:r>
          </a:p>
        </p:txBody>
      </p:sp>
      <p:sp>
        <p:nvSpPr>
          <p:cNvPr id="9" name="object 9"/>
          <p:cNvSpPr txBox="1"/>
          <p:nvPr/>
        </p:nvSpPr>
        <p:spPr>
          <a:xfrm>
            <a:off x="921157" y="891126"/>
            <a:ext cx="7157545" cy="3229089"/>
          </a:xfrm>
          <a:prstGeom prst="rect">
            <a:avLst/>
          </a:prstGeom>
        </p:spPr>
        <p:txBody>
          <a:bodyPr vert="horz" wrap="square" lIns="0" tIns="73660" rIns="0" bIns="0" rtlCol="0">
            <a:spAutoFit/>
          </a:bodyPr>
          <a:lstStyle/>
          <a:p>
            <a:pPr marL="469265" indent="-456565">
              <a:spcBef>
                <a:spcPts val="5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米国</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marR="5080" lvl="1" indent="-457200">
              <a:spcBef>
                <a:spcPts val="480"/>
              </a:spcBef>
              <a:buFont typeface="Wingdings"/>
              <a:buChar char=""/>
              <a:tabLst>
                <a:tab pos="870585" algn="l"/>
                <a:tab pos="871219" algn="l"/>
              </a:tabLst>
            </a:pPr>
            <a:r>
              <a:rPr sz="2000" b="1" dirty="0">
                <a:latin typeface="BIZ UDP明朝 Medium" panose="02020500000000000000" pitchFamily="18" charset="-128"/>
                <a:ea typeface="BIZ UDP明朝 Medium" panose="02020500000000000000" pitchFamily="18" charset="-128"/>
                <a:cs typeface="Arial"/>
              </a:rPr>
              <a:t>DARPA</a:t>
            </a:r>
            <a:r>
              <a:rPr sz="2000" b="1" spc="-35" dirty="0">
                <a:latin typeface="BIZ UDP明朝 Medium" panose="02020500000000000000" pitchFamily="18" charset="-128"/>
                <a:ea typeface="BIZ UDP明朝 Medium" panose="02020500000000000000" pitchFamily="18" charset="-128"/>
                <a:cs typeface="ＭＳ Ｐゴシック"/>
              </a:rPr>
              <a:t>チャレンジ：スペクトラムコラボレーシ</a:t>
            </a:r>
            <a:r>
              <a:rPr sz="2000" b="1" spc="-10" dirty="0">
                <a:latin typeface="BIZ UDP明朝 Medium" panose="02020500000000000000" pitchFamily="18" charset="-128"/>
                <a:ea typeface="BIZ UDP明朝 Medium" panose="02020500000000000000" pitchFamily="18" charset="-128"/>
                <a:cs typeface="ＭＳ Ｐゴシック"/>
              </a:rPr>
              <a:t>ョ</a:t>
            </a:r>
            <a:r>
              <a:rPr sz="2000" b="1" spc="-50" dirty="0">
                <a:latin typeface="BIZ UDP明朝 Medium" panose="02020500000000000000" pitchFamily="18" charset="-128"/>
                <a:ea typeface="BIZ UDP明朝 Medium" panose="02020500000000000000" pitchFamily="18" charset="-128"/>
                <a:cs typeface="ＭＳ Ｐゴシック"/>
              </a:rPr>
              <a:t>ン</a:t>
            </a:r>
            <a:r>
              <a:rPr sz="2000" b="1" spc="-20" dirty="0">
                <a:latin typeface="BIZ UDP明朝 Medium" panose="02020500000000000000" pitchFamily="18" charset="-128"/>
                <a:ea typeface="BIZ UDP明朝 Medium" panose="02020500000000000000" pitchFamily="18" charset="-128"/>
                <a:cs typeface="ＭＳ Ｐゴシック"/>
              </a:rPr>
              <a:t>チャレンジ</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SC2</a:t>
            </a:r>
            <a:r>
              <a:rPr sz="2000" b="1" spc="-10"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2018</a:t>
            </a:r>
            <a:r>
              <a:rPr sz="2000" b="1" spc="110"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ＭＳ Ｐゴシック"/>
              </a:rPr>
              <a:t>地下探査</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Sub-</a:t>
            </a:r>
            <a:r>
              <a:rPr sz="2000" b="1" dirty="0">
                <a:latin typeface="BIZ UDP明朝 Medium" panose="02020500000000000000" pitchFamily="18" charset="-128"/>
                <a:ea typeface="BIZ UDP明朝 Medium" panose="02020500000000000000" pitchFamily="18" charset="-128"/>
                <a:cs typeface="Arial"/>
              </a:rPr>
              <a:t>T</a:t>
            </a:r>
            <a:r>
              <a:rPr sz="2000" b="1" dirty="0">
                <a:latin typeface="BIZ UDP明朝 Medium" panose="02020500000000000000" pitchFamily="18" charset="-128"/>
                <a:ea typeface="BIZ UDP明朝 Medium" panose="02020500000000000000" pitchFamily="18" charset="-128"/>
                <a:cs typeface="ＭＳ Ｐゴシック"/>
              </a:rPr>
              <a:t>）</a:t>
            </a:r>
            <a:r>
              <a:rPr sz="2000" b="1" spc="-50" dirty="0">
                <a:latin typeface="BIZ UDP明朝 Medium" panose="02020500000000000000" pitchFamily="18" charset="-128"/>
                <a:ea typeface="BIZ UDP明朝 Medium" panose="02020500000000000000" pitchFamily="18" charset="-128"/>
                <a:cs typeface="ＭＳ Ｐゴシック"/>
              </a:rPr>
              <a:t>、 </a:t>
            </a:r>
            <a:r>
              <a:rPr sz="2000" b="1" dirty="0">
                <a:latin typeface="BIZ UDP明朝 Medium" panose="02020500000000000000" pitchFamily="18" charset="-128"/>
                <a:ea typeface="BIZ UDP明朝 Medium" panose="02020500000000000000" pitchFamily="18" charset="-128"/>
                <a:cs typeface="Arial"/>
              </a:rPr>
              <a:t>2018 </a:t>
            </a:r>
            <a:r>
              <a:rPr sz="2000" b="1" spc="-25" dirty="0">
                <a:latin typeface="BIZ UDP明朝 Medium" panose="02020500000000000000" pitchFamily="18" charset="-128"/>
                <a:ea typeface="BIZ UDP明朝 Medium" panose="02020500000000000000" pitchFamily="18" charset="-128"/>
                <a:cs typeface="ＭＳ Ｐゴシック"/>
              </a:rPr>
              <a:t>ネットワーク</a:t>
            </a:r>
            <a:r>
              <a:rPr sz="2000" b="1" spc="-10" dirty="0">
                <a:latin typeface="BIZ UDP明朝 Medium" panose="02020500000000000000" pitchFamily="18" charset="-128"/>
                <a:ea typeface="BIZ UDP明朝 Medium" panose="02020500000000000000" pitchFamily="18" charset="-128"/>
                <a:cs typeface="Arial"/>
              </a:rPr>
              <a:t>UP</a:t>
            </a:r>
            <a:r>
              <a:rPr sz="2000" b="1" spc="-10"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2018</a:t>
            </a:r>
            <a:r>
              <a:rPr sz="2000" b="1" spc="-15"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ＭＳ Ｐゴシック"/>
              </a:rPr>
              <a:t>ロー</a:t>
            </a:r>
            <a:r>
              <a:rPr sz="2000" b="1" spc="-15" dirty="0">
                <a:latin typeface="BIZ UDP明朝 Medium" panose="02020500000000000000" pitchFamily="18" charset="-128"/>
                <a:ea typeface="BIZ UDP明朝 Medium" panose="02020500000000000000" pitchFamily="18" charset="-128"/>
                <a:cs typeface="ＭＳ Ｐゴシック"/>
              </a:rPr>
              <a:t>ンチ</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Launch</a:t>
            </a:r>
            <a:r>
              <a:rPr sz="2000" b="1" spc="-10" dirty="0">
                <a:latin typeface="BIZ UDP明朝 Medium" panose="02020500000000000000" pitchFamily="18" charset="-128"/>
                <a:ea typeface="BIZ UDP明朝 Medium" panose="02020500000000000000" pitchFamily="18" charset="-128"/>
                <a:cs typeface="ＭＳ Ｐゴシック"/>
              </a:rPr>
              <a:t>）</a:t>
            </a:r>
            <a:r>
              <a:rPr sz="2000" b="1" spc="-25" dirty="0">
                <a:latin typeface="BIZ UDP明朝 Medium" panose="02020500000000000000" pitchFamily="18" charset="-128"/>
                <a:ea typeface="BIZ UDP明朝 Medium" panose="02020500000000000000" pitchFamily="18" charset="-128"/>
                <a:cs typeface="ＭＳ Ｐゴシック"/>
              </a:rPr>
              <a:t>チャレンジ他</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防衛</a:t>
            </a:r>
            <a:r>
              <a:rPr sz="2000" b="1" spc="-10" dirty="0">
                <a:latin typeface="BIZ UDP明朝 Medium" panose="02020500000000000000" pitchFamily="18" charset="-128"/>
                <a:ea typeface="BIZ UDP明朝 Medium" panose="02020500000000000000" pitchFamily="18" charset="-128"/>
                <a:cs typeface="ＭＳ Ｐゴシック"/>
              </a:rPr>
              <a:t>イノベ</a:t>
            </a:r>
            <a:r>
              <a:rPr sz="2000" b="1" spc="-30" dirty="0">
                <a:latin typeface="BIZ UDP明朝 Medium" panose="02020500000000000000" pitchFamily="18" charset="-128"/>
                <a:ea typeface="BIZ UDP明朝 Medium" panose="02020500000000000000" pitchFamily="18" charset="-128"/>
                <a:cs typeface="ＭＳ Ｐゴシック"/>
              </a:rPr>
              <a:t>ーションユニット</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DIU</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米国防省</a:t>
            </a:r>
            <a:r>
              <a:rPr sz="2000" b="1" dirty="0">
                <a:latin typeface="BIZ UDP明朝 Medium" panose="02020500000000000000" pitchFamily="18" charset="-128"/>
                <a:ea typeface="BIZ UDP明朝 Medium" panose="02020500000000000000" pitchFamily="18" charset="-128"/>
                <a:cs typeface="Arial"/>
              </a:rPr>
              <a:t>JEDI</a:t>
            </a:r>
            <a:r>
              <a:rPr sz="2000" b="1" spc="-10"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War</a:t>
            </a:r>
            <a:r>
              <a:rPr sz="2000" b="1" spc="-10" dirty="0">
                <a:latin typeface="BIZ UDP明朝 Medium" panose="02020500000000000000" pitchFamily="18" charset="-128"/>
                <a:ea typeface="BIZ UDP明朝 Medium" panose="02020500000000000000" pitchFamily="18" charset="-128"/>
                <a:cs typeface="Arial"/>
              </a:rPr>
              <a:t> </a:t>
            </a:r>
            <a:r>
              <a:rPr sz="2000" b="1" spc="-20" dirty="0">
                <a:latin typeface="BIZ UDP明朝 Medium" panose="02020500000000000000" pitchFamily="18" charset="-128"/>
                <a:ea typeface="BIZ UDP明朝 Medium" panose="02020500000000000000" pitchFamily="18" charset="-128"/>
                <a:cs typeface="Arial"/>
              </a:rPr>
              <a:t>Cloud</a:t>
            </a:r>
            <a:endParaRPr sz="2000" dirty="0">
              <a:latin typeface="BIZ UDP明朝 Medium" panose="02020500000000000000" pitchFamily="18" charset="-128"/>
              <a:ea typeface="BIZ UDP明朝 Medium" panose="02020500000000000000" pitchFamily="18" charset="-128"/>
              <a:cs typeface="Arial"/>
            </a:endParaRPr>
          </a:p>
          <a:p>
            <a:pPr marL="469265" indent="-456565">
              <a:spcBef>
                <a:spcPts val="4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欧州</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lvl="1" indent="-457834">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英国</a:t>
            </a:r>
            <a:r>
              <a:rPr sz="2000" b="1" spc="-10" dirty="0">
                <a:latin typeface="BIZ UDP明朝 Medium" panose="02020500000000000000" pitchFamily="18" charset="-128"/>
                <a:ea typeface="BIZ UDP明朝 Medium" panose="02020500000000000000" pitchFamily="18" charset="-128"/>
                <a:cs typeface="ＭＳ Ｐゴシック"/>
              </a:rPr>
              <a:t>カタ</a:t>
            </a:r>
            <a:r>
              <a:rPr sz="2000" b="1" spc="-20" dirty="0">
                <a:latin typeface="BIZ UDP明朝 Medium" panose="02020500000000000000" pitchFamily="18" charset="-128"/>
                <a:ea typeface="BIZ UDP明朝 Medium" panose="02020500000000000000" pitchFamily="18" charset="-128"/>
                <a:cs typeface="ＭＳ Ｐゴシック"/>
              </a:rPr>
              <a:t>パル</a:t>
            </a:r>
            <a:r>
              <a:rPr sz="2000" b="1" spc="-10" dirty="0">
                <a:latin typeface="BIZ UDP明朝 Medium" panose="02020500000000000000" pitchFamily="18" charset="-128"/>
                <a:ea typeface="BIZ UDP明朝 Medium" panose="02020500000000000000" pitchFamily="18" charset="-128"/>
                <a:cs typeface="ＭＳ Ｐゴシック"/>
              </a:rPr>
              <a:t>ト</a:t>
            </a:r>
            <a:r>
              <a:rPr sz="2000" b="1"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UK</a:t>
            </a:r>
            <a:r>
              <a:rPr sz="2000" b="1" spc="5" dirty="0">
                <a:latin typeface="BIZ UDP明朝 Medium" panose="02020500000000000000" pitchFamily="18" charset="-128"/>
                <a:ea typeface="BIZ UDP明朝 Medium" panose="02020500000000000000" pitchFamily="18" charset="-128"/>
                <a:cs typeface="Arial"/>
              </a:rPr>
              <a:t> </a:t>
            </a:r>
            <a:r>
              <a:rPr sz="2000" b="1" spc="-10" dirty="0">
                <a:latin typeface="BIZ UDP明朝 Medium" panose="02020500000000000000" pitchFamily="18" charset="-128"/>
                <a:ea typeface="BIZ UDP明朝 Medium" panose="02020500000000000000" pitchFamily="18" charset="-128"/>
                <a:cs typeface="Arial"/>
              </a:rPr>
              <a:t>Catapult</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870585" marR="499109" lvl="1" indent="-457200">
              <a:spcBef>
                <a:spcPts val="480"/>
              </a:spcBef>
              <a:buFont typeface="Wingdings"/>
              <a:buChar char=""/>
              <a:tabLst>
                <a:tab pos="870585" algn="l"/>
                <a:tab pos="871219" algn="l"/>
              </a:tabLst>
            </a:pPr>
            <a:r>
              <a:rPr sz="2000" b="1" spc="-20" dirty="0">
                <a:latin typeface="BIZ UDP明朝 Medium" panose="02020500000000000000" pitchFamily="18" charset="-128"/>
                <a:ea typeface="BIZ UDP明朝 Medium" panose="02020500000000000000" pitchFamily="18" charset="-128"/>
                <a:cs typeface="ＭＳ Ｐゴシック"/>
              </a:rPr>
              <a:t>欧州防衛基金</a:t>
            </a:r>
            <a:r>
              <a:rPr sz="2000" b="1" dirty="0">
                <a:latin typeface="BIZ UDP明朝 Medium" panose="02020500000000000000" pitchFamily="18" charset="-128"/>
                <a:ea typeface="BIZ UDP明朝 Medium" panose="02020500000000000000" pitchFamily="18" charset="-128"/>
                <a:cs typeface="ＭＳ Ｐゴシック"/>
              </a:rPr>
              <a:t>（</a:t>
            </a:r>
            <a:r>
              <a:rPr sz="2000" b="1" dirty="0">
                <a:latin typeface="BIZ UDP明朝 Medium" panose="02020500000000000000" pitchFamily="18" charset="-128"/>
                <a:ea typeface="BIZ UDP明朝 Medium" panose="02020500000000000000" pitchFamily="18" charset="-128"/>
                <a:cs typeface="Arial"/>
              </a:rPr>
              <a:t>European</a:t>
            </a:r>
            <a:r>
              <a:rPr sz="2000" b="1" spc="-20"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Defence</a:t>
            </a:r>
            <a:r>
              <a:rPr sz="2000" b="1" spc="-5" dirty="0">
                <a:latin typeface="BIZ UDP明朝 Medium" panose="02020500000000000000" pitchFamily="18" charset="-128"/>
                <a:ea typeface="BIZ UDP明朝 Medium" panose="02020500000000000000" pitchFamily="18" charset="-128"/>
                <a:cs typeface="Arial"/>
              </a:rPr>
              <a:t> </a:t>
            </a:r>
            <a:r>
              <a:rPr sz="2000" b="1" spc="-10" dirty="0">
                <a:latin typeface="BIZ UDP明朝 Medium" panose="02020500000000000000" pitchFamily="18" charset="-128"/>
                <a:ea typeface="BIZ UDP明朝 Medium" panose="02020500000000000000" pitchFamily="18" charset="-128"/>
                <a:cs typeface="Arial"/>
              </a:rPr>
              <a:t>Fund: </a:t>
            </a:r>
            <a:r>
              <a:rPr sz="2000" b="1" spc="-20" dirty="0">
                <a:latin typeface="BIZ UDP明朝 Medium" panose="02020500000000000000" pitchFamily="18" charset="-128"/>
                <a:ea typeface="BIZ UDP明朝 Medium" panose="02020500000000000000" pitchFamily="18" charset="-128"/>
                <a:cs typeface="Arial"/>
              </a:rPr>
              <a:t>EDF</a:t>
            </a:r>
            <a:r>
              <a:rPr sz="2000" b="1" spc="-2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sp>
        <p:nvSpPr>
          <p:cNvPr id="10" name="object 10"/>
          <p:cNvSpPr txBox="1"/>
          <p:nvPr/>
        </p:nvSpPr>
        <p:spPr>
          <a:xfrm>
            <a:off x="921158" y="4243162"/>
            <a:ext cx="5869940" cy="756920"/>
          </a:xfrm>
          <a:prstGeom prst="rect">
            <a:avLst/>
          </a:prstGeom>
        </p:spPr>
        <p:txBody>
          <a:bodyPr vert="horz" wrap="square" lIns="0" tIns="73660" rIns="0" bIns="0" rtlCol="0">
            <a:spAutoFit/>
          </a:bodyPr>
          <a:lstStyle/>
          <a:p>
            <a:pPr marL="870585" indent="-457834">
              <a:spcBef>
                <a:spcPts val="580"/>
              </a:spcBef>
              <a:buFont typeface="Wingdings"/>
              <a:buChar char=""/>
              <a:tabLst>
                <a:tab pos="870585" algn="l"/>
                <a:tab pos="871219" algn="l"/>
                <a:tab pos="3851275" algn="l"/>
              </a:tabLst>
            </a:pPr>
            <a:r>
              <a:rPr sz="2000" b="1" spc="-20" dirty="0">
                <a:latin typeface="BIZ UDP明朝 Medium" panose="02020500000000000000" pitchFamily="18" charset="-128"/>
                <a:ea typeface="BIZ UDP明朝 Medium" panose="02020500000000000000" pitchFamily="18" charset="-128"/>
                <a:cs typeface="ＭＳ Ｐゴシック"/>
              </a:rPr>
              <a:t>欧州統合破壊的技術政</a:t>
            </a:r>
            <a:r>
              <a:rPr sz="2000" b="1" spc="-50" dirty="0">
                <a:latin typeface="BIZ UDP明朝 Medium" panose="02020500000000000000" pitchFamily="18" charset="-128"/>
                <a:ea typeface="BIZ UDP明朝 Medium" panose="02020500000000000000" pitchFamily="18" charset="-128"/>
                <a:cs typeface="ＭＳ Ｐゴシック"/>
              </a:rPr>
              <a:t>策</a:t>
            </a:r>
            <a:r>
              <a:rPr sz="2000" b="1" dirty="0">
                <a:latin typeface="BIZ UDP明朝 Medium" panose="02020500000000000000" pitchFamily="18" charset="-128"/>
                <a:ea typeface="BIZ UDP明朝 Medium" panose="02020500000000000000" pitchFamily="18" charset="-128"/>
                <a:cs typeface="ＭＳ Ｐゴシック"/>
              </a:rPr>
              <a:t>	</a:t>
            </a:r>
            <a:r>
              <a:rPr sz="2000" b="1" spc="-10" dirty="0">
                <a:latin typeface="BIZ UDP明朝 Medium" panose="02020500000000000000" pitchFamily="18" charset="-128"/>
                <a:ea typeface="BIZ UDP明朝 Medium" panose="02020500000000000000" pitchFamily="18" charset="-128"/>
                <a:cs typeface="ＭＳ Ｐゴシック"/>
              </a:rPr>
              <a:t>（</a:t>
            </a:r>
            <a:r>
              <a:rPr sz="2000" b="1" spc="-10" dirty="0">
                <a:latin typeface="BIZ UDP明朝 Medium" panose="02020500000000000000" pitchFamily="18" charset="-128"/>
                <a:ea typeface="BIZ UDP明朝 Medium" panose="02020500000000000000" pitchFamily="18" charset="-128"/>
                <a:cs typeface="Arial"/>
              </a:rPr>
              <a:t>JEDI</a:t>
            </a:r>
            <a:r>
              <a:rPr sz="2000" b="1" spc="-1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469265" indent="-456565">
              <a:spcBef>
                <a:spcPts val="480"/>
              </a:spcBef>
              <a:buFont typeface="Wingdings"/>
              <a:buChar char=""/>
              <a:tabLst>
                <a:tab pos="469265" algn="l"/>
                <a:tab pos="469900" algn="l"/>
              </a:tabLst>
            </a:pPr>
            <a:r>
              <a:rPr sz="2000" b="1" spc="-20" dirty="0">
                <a:latin typeface="BIZ UDP明朝 Medium" panose="02020500000000000000" pitchFamily="18" charset="-128"/>
                <a:ea typeface="BIZ UDP明朝 Medium" panose="02020500000000000000" pitchFamily="18" charset="-128"/>
                <a:cs typeface="ＭＳ Ｐゴシック"/>
              </a:rPr>
              <a:t>中国</a:t>
            </a:r>
            <a:r>
              <a:rPr sz="2000" b="1"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製造</a:t>
            </a:r>
            <a:r>
              <a:rPr sz="2000" b="1" spc="-10" dirty="0">
                <a:latin typeface="BIZ UDP明朝 Medium" panose="02020500000000000000" pitchFamily="18" charset="-128"/>
                <a:ea typeface="BIZ UDP明朝 Medium" panose="02020500000000000000" pitchFamily="18" charset="-128"/>
                <a:cs typeface="Arial"/>
              </a:rPr>
              <a:t>2025</a:t>
            </a:r>
            <a:r>
              <a:rPr sz="2000" b="1" spc="-25" dirty="0">
                <a:latin typeface="BIZ UDP明朝 Medium" panose="02020500000000000000" pitchFamily="18" charset="-128"/>
                <a:ea typeface="BIZ UDP明朝 Medium" panose="02020500000000000000" pitchFamily="18" charset="-128"/>
                <a:cs typeface="ＭＳ Ｐゴシック"/>
              </a:rPr>
              <a:t>」、「軍民融合」、「</a:t>
            </a:r>
            <a:r>
              <a:rPr sz="2000" b="1" spc="-10" dirty="0">
                <a:latin typeface="BIZ UDP明朝 Medium" panose="02020500000000000000" pitchFamily="18" charset="-128"/>
                <a:ea typeface="BIZ UDP明朝 Medium" panose="02020500000000000000" pitchFamily="18" charset="-128"/>
                <a:cs typeface="Arial"/>
              </a:rPr>
              <a:t>AI</a:t>
            </a:r>
            <a:r>
              <a:rPr sz="2000" b="1" spc="-20" dirty="0">
                <a:latin typeface="BIZ UDP明朝 Medium" panose="02020500000000000000" pitchFamily="18" charset="-128"/>
                <a:ea typeface="BIZ UDP明朝 Medium" panose="02020500000000000000" pitchFamily="18" charset="-128"/>
                <a:cs typeface="ＭＳ Ｐゴシック"/>
              </a:rPr>
              <a:t>大国</a:t>
            </a:r>
            <a:r>
              <a:rPr sz="2000" b="1"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grpSp>
        <p:nvGrpSpPr>
          <p:cNvPr id="11" name="object 11"/>
          <p:cNvGrpSpPr/>
          <p:nvPr/>
        </p:nvGrpSpPr>
        <p:grpSpPr>
          <a:xfrm>
            <a:off x="7627421" y="575341"/>
            <a:ext cx="3723186" cy="2284634"/>
            <a:chOff x="5925311" y="984504"/>
            <a:chExt cx="2909570" cy="1882139"/>
          </a:xfrm>
        </p:grpSpPr>
        <p:pic>
          <p:nvPicPr>
            <p:cNvPr id="12" name="object 12"/>
            <p:cNvPicPr/>
            <p:nvPr/>
          </p:nvPicPr>
          <p:blipFill>
            <a:blip r:embed="rId7" cstate="print"/>
            <a:stretch>
              <a:fillRect/>
            </a:stretch>
          </p:blipFill>
          <p:spPr>
            <a:xfrm>
              <a:off x="5925311" y="984504"/>
              <a:ext cx="1184147" cy="605027"/>
            </a:xfrm>
            <a:prstGeom prst="rect">
              <a:avLst/>
            </a:prstGeom>
          </p:spPr>
        </p:pic>
        <p:pic>
          <p:nvPicPr>
            <p:cNvPr id="13" name="object 13"/>
            <p:cNvPicPr/>
            <p:nvPr/>
          </p:nvPicPr>
          <p:blipFill>
            <a:blip r:embed="rId8" cstate="print"/>
            <a:stretch>
              <a:fillRect/>
            </a:stretch>
          </p:blipFill>
          <p:spPr>
            <a:xfrm>
              <a:off x="6938772" y="1039368"/>
              <a:ext cx="1895843" cy="1827275"/>
            </a:xfrm>
            <a:prstGeom prst="rect">
              <a:avLst/>
            </a:prstGeom>
          </p:spPr>
        </p:pic>
      </p:grpSp>
      <p:grpSp>
        <p:nvGrpSpPr>
          <p:cNvPr id="14" name="object 14"/>
          <p:cNvGrpSpPr/>
          <p:nvPr/>
        </p:nvGrpSpPr>
        <p:grpSpPr>
          <a:xfrm>
            <a:off x="917197" y="5507943"/>
            <a:ext cx="6534784" cy="927735"/>
            <a:chOff x="111442" y="5923982"/>
            <a:chExt cx="6534784" cy="927735"/>
          </a:xfrm>
        </p:grpSpPr>
        <p:sp>
          <p:nvSpPr>
            <p:cNvPr id="15" name="object 15"/>
            <p:cNvSpPr/>
            <p:nvPr/>
          </p:nvSpPr>
          <p:spPr>
            <a:xfrm>
              <a:off x="125729" y="5938269"/>
              <a:ext cx="6506209" cy="899160"/>
            </a:xfrm>
            <a:custGeom>
              <a:avLst/>
              <a:gdLst/>
              <a:ahLst/>
              <a:cxnLst/>
              <a:rect l="l" t="t" r="r" b="b"/>
              <a:pathLst>
                <a:path w="6506209" h="899159">
                  <a:moveTo>
                    <a:pt x="6356096" y="0"/>
                  </a:moveTo>
                  <a:lnTo>
                    <a:pt x="149860" y="0"/>
                  </a:lnTo>
                  <a:lnTo>
                    <a:pt x="102492" y="7639"/>
                  </a:lnTo>
                  <a:lnTo>
                    <a:pt x="61354" y="28914"/>
                  </a:lnTo>
                  <a:lnTo>
                    <a:pt x="28914" y="61354"/>
                  </a:lnTo>
                  <a:lnTo>
                    <a:pt x="7639" y="102492"/>
                  </a:lnTo>
                  <a:lnTo>
                    <a:pt x="0" y="149860"/>
                  </a:lnTo>
                  <a:lnTo>
                    <a:pt x="0" y="749287"/>
                  </a:lnTo>
                  <a:lnTo>
                    <a:pt x="7639" y="796661"/>
                  </a:lnTo>
                  <a:lnTo>
                    <a:pt x="28914" y="837802"/>
                  </a:lnTo>
                  <a:lnTo>
                    <a:pt x="61354" y="870245"/>
                  </a:lnTo>
                  <a:lnTo>
                    <a:pt x="102492" y="891519"/>
                  </a:lnTo>
                  <a:lnTo>
                    <a:pt x="149860" y="899160"/>
                  </a:lnTo>
                  <a:lnTo>
                    <a:pt x="6356096" y="899160"/>
                  </a:lnTo>
                  <a:lnTo>
                    <a:pt x="6403463" y="891519"/>
                  </a:lnTo>
                  <a:lnTo>
                    <a:pt x="6444601" y="870245"/>
                  </a:lnTo>
                  <a:lnTo>
                    <a:pt x="6477041" y="837802"/>
                  </a:lnTo>
                  <a:lnTo>
                    <a:pt x="6498316" y="796661"/>
                  </a:lnTo>
                  <a:lnTo>
                    <a:pt x="6505956" y="749287"/>
                  </a:lnTo>
                  <a:lnTo>
                    <a:pt x="6505956" y="149860"/>
                  </a:lnTo>
                  <a:lnTo>
                    <a:pt x="6498316" y="102492"/>
                  </a:lnTo>
                  <a:lnTo>
                    <a:pt x="6477041" y="61354"/>
                  </a:lnTo>
                  <a:lnTo>
                    <a:pt x="6444601" y="28914"/>
                  </a:lnTo>
                  <a:lnTo>
                    <a:pt x="6403463" y="7639"/>
                  </a:lnTo>
                  <a:lnTo>
                    <a:pt x="6356096" y="0"/>
                  </a:lnTo>
                  <a:close/>
                </a:path>
              </a:pathLst>
            </a:custGeom>
            <a:solidFill>
              <a:srgbClr val="FFFF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 name="object 16"/>
            <p:cNvSpPr/>
            <p:nvPr/>
          </p:nvSpPr>
          <p:spPr>
            <a:xfrm>
              <a:off x="125729" y="5938269"/>
              <a:ext cx="6506209" cy="899160"/>
            </a:xfrm>
            <a:custGeom>
              <a:avLst/>
              <a:gdLst/>
              <a:ahLst/>
              <a:cxnLst/>
              <a:rect l="l" t="t" r="r" b="b"/>
              <a:pathLst>
                <a:path w="6506209" h="899159">
                  <a:moveTo>
                    <a:pt x="0" y="149860"/>
                  </a:moveTo>
                  <a:lnTo>
                    <a:pt x="7639" y="102492"/>
                  </a:lnTo>
                  <a:lnTo>
                    <a:pt x="28914" y="61354"/>
                  </a:lnTo>
                  <a:lnTo>
                    <a:pt x="61354" y="28914"/>
                  </a:lnTo>
                  <a:lnTo>
                    <a:pt x="102492" y="7639"/>
                  </a:lnTo>
                  <a:lnTo>
                    <a:pt x="149860" y="0"/>
                  </a:lnTo>
                  <a:lnTo>
                    <a:pt x="6356096" y="0"/>
                  </a:lnTo>
                  <a:lnTo>
                    <a:pt x="6403463" y="7639"/>
                  </a:lnTo>
                  <a:lnTo>
                    <a:pt x="6444601" y="28914"/>
                  </a:lnTo>
                  <a:lnTo>
                    <a:pt x="6477041" y="61354"/>
                  </a:lnTo>
                  <a:lnTo>
                    <a:pt x="6498316" y="102492"/>
                  </a:lnTo>
                  <a:lnTo>
                    <a:pt x="6505956" y="149860"/>
                  </a:lnTo>
                  <a:lnTo>
                    <a:pt x="6505956" y="749287"/>
                  </a:lnTo>
                  <a:lnTo>
                    <a:pt x="6498316" y="796661"/>
                  </a:lnTo>
                  <a:lnTo>
                    <a:pt x="6477041" y="837802"/>
                  </a:lnTo>
                  <a:lnTo>
                    <a:pt x="6444601" y="870245"/>
                  </a:lnTo>
                  <a:lnTo>
                    <a:pt x="6403463" y="891519"/>
                  </a:lnTo>
                  <a:lnTo>
                    <a:pt x="6356096" y="899160"/>
                  </a:lnTo>
                  <a:lnTo>
                    <a:pt x="149860" y="899160"/>
                  </a:lnTo>
                  <a:lnTo>
                    <a:pt x="102492" y="891519"/>
                  </a:lnTo>
                  <a:lnTo>
                    <a:pt x="61354" y="870245"/>
                  </a:lnTo>
                  <a:lnTo>
                    <a:pt x="28914" y="837802"/>
                  </a:lnTo>
                  <a:lnTo>
                    <a:pt x="7639" y="796661"/>
                  </a:lnTo>
                  <a:lnTo>
                    <a:pt x="0" y="749287"/>
                  </a:lnTo>
                  <a:lnTo>
                    <a:pt x="0" y="149860"/>
                  </a:lnTo>
                  <a:close/>
                </a:path>
              </a:pathLst>
            </a:custGeom>
            <a:ln w="2857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7" name="object 17"/>
          <p:cNvSpPr txBox="1"/>
          <p:nvPr/>
        </p:nvSpPr>
        <p:spPr>
          <a:xfrm>
            <a:off x="913907" y="5000082"/>
            <a:ext cx="6188710" cy="1341120"/>
          </a:xfrm>
          <a:prstGeom prst="rect">
            <a:avLst/>
          </a:prstGeom>
        </p:spPr>
        <p:txBody>
          <a:bodyPr vert="horz" wrap="square" lIns="0" tIns="139700" rIns="0" bIns="0" rtlCol="0">
            <a:spAutoFit/>
          </a:bodyPr>
          <a:lstStyle/>
          <a:p>
            <a:pPr marL="490855" indent="-457834">
              <a:spcBef>
                <a:spcPts val="1100"/>
              </a:spcBef>
              <a:buFont typeface="Wingdings"/>
              <a:buChar char=""/>
              <a:tabLst>
                <a:tab pos="490855" algn="l"/>
                <a:tab pos="491490" algn="l"/>
              </a:tabLst>
            </a:pPr>
            <a:r>
              <a:rPr sz="2000" b="1" spc="-20" dirty="0">
                <a:latin typeface="BIZ UDP明朝 Medium" panose="02020500000000000000" pitchFamily="18" charset="-128"/>
                <a:ea typeface="BIZ UDP明朝 Medium" panose="02020500000000000000" pitchFamily="18" charset="-128"/>
                <a:cs typeface="ＭＳ Ｐゴシック"/>
              </a:rPr>
              <a:t>日本</a:t>
            </a:r>
            <a:r>
              <a:rPr sz="2000" b="1" dirty="0">
                <a:latin typeface="BIZ UDP明朝 Medium" panose="02020500000000000000" pitchFamily="18" charset="-128"/>
                <a:ea typeface="BIZ UDP明朝 Medium" panose="02020500000000000000" pitchFamily="18" charset="-128"/>
                <a:cs typeface="ＭＳ Ｐゴシック"/>
              </a:rPr>
              <a:t>：「</a:t>
            </a:r>
            <a:r>
              <a:rPr sz="2000" b="1" spc="-20" dirty="0">
                <a:latin typeface="BIZ UDP明朝 Medium" panose="02020500000000000000" pitchFamily="18" charset="-128"/>
                <a:ea typeface="BIZ UDP明朝 Medium" panose="02020500000000000000" pitchFamily="18" charset="-128"/>
                <a:cs typeface="ＭＳ Ｐゴシック"/>
              </a:rPr>
              <a:t>統合</a:t>
            </a:r>
            <a:r>
              <a:rPr sz="2000" b="1" spc="-30" dirty="0">
                <a:latin typeface="BIZ UDP明朝 Medium" panose="02020500000000000000" pitchFamily="18" charset="-128"/>
                <a:ea typeface="BIZ UDP明朝 Medium" panose="02020500000000000000" pitchFamily="18" charset="-128"/>
                <a:cs typeface="ＭＳ Ｐゴシック"/>
              </a:rPr>
              <a:t>イノベーション戦略</a:t>
            </a:r>
            <a:r>
              <a:rPr sz="2000" b="1" spc="-10" dirty="0">
                <a:latin typeface="BIZ UDP明朝 Medium" panose="02020500000000000000" pitchFamily="18" charset="-128"/>
                <a:ea typeface="BIZ UDP明朝 Medium" panose="02020500000000000000" pitchFamily="18" charset="-128"/>
                <a:cs typeface="Arial"/>
              </a:rPr>
              <a:t>2021</a:t>
            </a:r>
            <a:r>
              <a:rPr sz="2000" spc="-50"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a:p>
            <a:pPr marL="355600" indent="-342900">
              <a:spcBef>
                <a:spcPts val="1195"/>
              </a:spcBef>
              <a:buFont typeface="Wingdings"/>
              <a:buChar char=""/>
              <a:tabLst>
                <a:tab pos="355600" algn="l"/>
              </a:tabLst>
            </a:pPr>
            <a:r>
              <a:rPr sz="2400" b="1" spc="-20" dirty="0">
                <a:latin typeface="BIZ UDP明朝 Medium" panose="02020500000000000000" pitchFamily="18" charset="-128"/>
                <a:ea typeface="BIZ UDP明朝 Medium" panose="02020500000000000000" pitchFamily="18" charset="-128"/>
                <a:cs typeface="ＭＳ ゴシック"/>
              </a:rPr>
              <a:t>各国とも安全保障に資する新興技術に注</a:t>
            </a:r>
            <a:r>
              <a:rPr sz="2400" b="1" spc="-50" dirty="0">
                <a:latin typeface="BIZ UDP明朝 Medium" panose="02020500000000000000" pitchFamily="18" charset="-128"/>
                <a:ea typeface="BIZ UDP明朝 Medium" panose="02020500000000000000" pitchFamily="18" charset="-128"/>
                <a:cs typeface="ＭＳ ゴシック"/>
              </a:rPr>
              <a:t>力</a:t>
            </a:r>
            <a:endParaRPr sz="2400" dirty="0">
              <a:latin typeface="BIZ UDP明朝 Medium" panose="02020500000000000000" pitchFamily="18" charset="-128"/>
              <a:ea typeface="BIZ UDP明朝 Medium" panose="02020500000000000000" pitchFamily="18" charset="-128"/>
              <a:cs typeface="ＭＳ ゴシック"/>
            </a:endParaRPr>
          </a:p>
          <a:p>
            <a:pPr marL="355600" indent="-342900">
              <a:buFont typeface="Wingdings"/>
              <a:buChar char=""/>
              <a:tabLst>
                <a:tab pos="355600" algn="l"/>
              </a:tabLst>
            </a:pPr>
            <a:r>
              <a:rPr sz="2400" b="1" spc="-20" dirty="0">
                <a:latin typeface="BIZ UDP明朝 Medium" panose="02020500000000000000" pitchFamily="18" charset="-128"/>
                <a:ea typeface="BIZ UDP明朝 Medium" panose="02020500000000000000" pitchFamily="18" charset="-128"/>
                <a:cs typeface="ＭＳ ゴシック"/>
              </a:rPr>
              <a:t>日本の安全保障に関する取り組みは</a:t>
            </a:r>
            <a:r>
              <a:rPr sz="2400" b="1" spc="-50" dirty="0">
                <a:latin typeface="BIZ UDP明朝 Medium" panose="02020500000000000000" pitchFamily="18" charset="-128"/>
                <a:ea typeface="BIZ UDP明朝 Medium" panose="02020500000000000000" pitchFamily="18" charset="-128"/>
                <a:cs typeface="ＭＳ ゴシック"/>
              </a:rPr>
              <a:t>？</a:t>
            </a:r>
            <a:endParaRPr sz="2400" dirty="0">
              <a:latin typeface="BIZ UDP明朝 Medium" panose="02020500000000000000" pitchFamily="18" charset="-128"/>
              <a:ea typeface="BIZ UDP明朝 Medium" panose="02020500000000000000" pitchFamily="18" charset="-128"/>
              <a:cs typeface="ＭＳ ゴシック"/>
            </a:endParaRPr>
          </a:p>
        </p:txBody>
      </p:sp>
      <p:sp>
        <p:nvSpPr>
          <p:cNvPr id="22" name="object 22"/>
          <p:cNvSpPr txBox="1"/>
          <p:nvPr/>
        </p:nvSpPr>
        <p:spPr>
          <a:xfrm>
            <a:off x="8415528" y="5841730"/>
            <a:ext cx="3471672" cy="936154"/>
          </a:xfrm>
          <a:prstGeom prst="rect">
            <a:avLst/>
          </a:prstGeom>
        </p:spPr>
        <p:txBody>
          <a:bodyPr vert="horz" wrap="square" lIns="0" tIns="12700" rIns="0" bIns="0" rtlCol="0">
            <a:spAutoFit/>
          </a:bodyPr>
          <a:lstStyle/>
          <a:p>
            <a:pPr marL="12700">
              <a:spcBef>
                <a:spcPts val="100"/>
              </a:spcBef>
            </a:pPr>
            <a:r>
              <a:rPr sz="1000" b="1" dirty="0">
                <a:latin typeface="BIZ UDP明朝 Medium" panose="02020500000000000000" pitchFamily="18" charset="-128"/>
                <a:ea typeface="BIZ UDP明朝 Medium" panose="02020500000000000000" pitchFamily="18" charset="-128"/>
                <a:cs typeface="Arial"/>
              </a:rPr>
              <a:t>DIU:</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Defense</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Innovation</a:t>
            </a:r>
            <a:r>
              <a:rPr sz="1000" b="1" spc="-40" dirty="0">
                <a:latin typeface="BIZ UDP明朝 Medium" panose="02020500000000000000" pitchFamily="18" charset="-128"/>
                <a:ea typeface="BIZ UDP明朝 Medium" panose="02020500000000000000" pitchFamily="18" charset="-128"/>
                <a:cs typeface="Arial"/>
              </a:rPr>
              <a:t> </a:t>
            </a:r>
            <a:r>
              <a:rPr sz="1000" b="1" spc="-20" dirty="0">
                <a:latin typeface="BIZ UDP明朝 Medium" panose="02020500000000000000" pitchFamily="18" charset="-128"/>
                <a:ea typeface="BIZ UDP明朝 Medium" panose="02020500000000000000" pitchFamily="18" charset="-128"/>
                <a:cs typeface="Arial"/>
              </a:rPr>
              <a:t>Unit</a:t>
            </a:r>
            <a:endParaRPr sz="1000" b="1" dirty="0">
              <a:latin typeface="BIZ UDP明朝 Medium" panose="02020500000000000000" pitchFamily="18" charset="-128"/>
              <a:ea typeface="BIZ UDP明朝 Medium" panose="02020500000000000000" pitchFamily="18" charset="-128"/>
              <a:cs typeface="Arial"/>
            </a:endParaRPr>
          </a:p>
          <a:p>
            <a:pPr marL="12700" marR="73025"/>
            <a:r>
              <a:rPr sz="1000" b="1" dirty="0">
                <a:latin typeface="BIZ UDP明朝 Medium" panose="02020500000000000000" pitchFamily="18" charset="-128"/>
                <a:ea typeface="BIZ UDP明朝 Medium" panose="02020500000000000000" pitchFamily="18" charset="-128"/>
                <a:cs typeface="Arial"/>
              </a:rPr>
              <a:t>JEDI:</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Joint</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Enterprise</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Defense</a:t>
            </a:r>
            <a:r>
              <a:rPr sz="1000" b="1" spc="-2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Infrastructure </a:t>
            </a:r>
            <a:r>
              <a:rPr sz="1000" b="1" dirty="0">
                <a:latin typeface="BIZ UDP明朝 Medium" panose="02020500000000000000" pitchFamily="18" charset="-128"/>
                <a:ea typeface="BIZ UDP明朝 Medium" panose="02020500000000000000" pitchFamily="18" charset="-128"/>
                <a:cs typeface="Arial"/>
              </a:rPr>
              <a:t>JEDI:</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Joint</a:t>
            </a:r>
            <a:r>
              <a:rPr sz="1000" b="1" spc="-3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European</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Disruptive</a:t>
            </a:r>
            <a:r>
              <a:rPr sz="1000" b="1" spc="-2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Initiative </a:t>
            </a:r>
            <a:r>
              <a:rPr sz="1000" b="1" dirty="0">
                <a:latin typeface="BIZ UDP明朝 Medium" panose="02020500000000000000" pitchFamily="18" charset="-128"/>
                <a:ea typeface="BIZ UDP明朝 Medium" panose="02020500000000000000" pitchFamily="18" charset="-128"/>
                <a:cs typeface="Arial"/>
              </a:rPr>
              <a:t>Network</a:t>
            </a:r>
            <a:r>
              <a:rPr sz="1000" b="1" spc="-1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UP:</a:t>
            </a:r>
            <a:r>
              <a:rPr sz="1000" b="1" spc="-1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Universal</a:t>
            </a:r>
            <a:r>
              <a:rPr sz="1000" b="1" spc="-30"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Persistence</a:t>
            </a:r>
            <a:endParaRPr sz="1000" b="1" dirty="0">
              <a:latin typeface="BIZ UDP明朝 Medium" panose="02020500000000000000" pitchFamily="18" charset="-128"/>
              <a:ea typeface="BIZ UDP明朝 Medium" panose="02020500000000000000" pitchFamily="18" charset="-128"/>
              <a:cs typeface="Arial"/>
            </a:endParaRPr>
          </a:p>
          <a:p>
            <a:pPr marL="12700" marR="314325"/>
            <a:r>
              <a:rPr sz="1000" b="1" dirty="0">
                <a:latin typeface="BIZ UDP明朝 Medium" panose="02020500000000000000" pitchFamily="18" charset="-128"/>
                <a:ea typeface="BIZ UDP明朝 Medium" panose="02020500000000000000" pitchFamily="18" charset="-128"/>
                <a:cs typeface="Arial"/>
              </a:rPr>
              <a:t>SC2:</a:t>
            </a:r>
            <a:r>
              <a:rPr sz="1000" b="1" spc="-20"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Spectrum</a:t>
            </a:r>
            <a:r>
              <a:rPr sz="1000" b="1" spc="-25" dirty="0">
                <a:latin typeface="BIZ UDP明朝 Medium" panose="02020500000000000000" pitchFamily="18" charset="-128"/>
                <a:ea typeface="BIZ UDP明朝 Medium" panose="02020500000000000000" pitchFamily="18" charset="-128"/>
                <a:cs typeface="Arial"/>
              </a:rPr>
              <a:t> </a:t>
            </a:r>
            <a:r>
              <a:rPr sz="1000" b="1" dirty="0">
                <a:latin typeface="BIZ UDP明朝 Medium" panose="02020500000000000000" pitchFamily="18" charset="-128"/>
                <a:ea typeface="BIZ UDP明朝 Medium" panose="02020500000000000000" pitchFamily="18" charset="-128"/>
                <a:cs typeface="Arial"/>
              </a:rPr>
              <a:t>Collaboration</a:t>
            </a:r>
            <a:r>
              <a:rPr sz="1000" b="1" spc="-35" dirty="0">
                <a:latin typeface="BIZ UDP明朝 Medium" panose="02020500000000000000" pitchFamily="18" charset="-128"/>
                <a:ea typeface="BIZ UDP明朝 Medium" panose="02020500000000000000" pitchFamily="18" charset="-128"/>
                <a:cs typeface="Arial"/>
              </a:rPr>
              <a:t> </a:t>
            </a:r>
            <a:r>
              <a:rPr sz="1000" b="1" spc="-10" dirty="0">
                <a:latin typeface="BIZ UDP明朝 Medium" panose="02020500000000000000" pitchFamily="18" charset="-128"/>
                <a:ea typeface="BIZ UDP明朝 Medium" panose="02020500000000000000" pitchFamily="18" charset="-128"/>
                <a:cs typeface="Arial"/>
              </a:rPr>
              <a:t>Challenge </a:t>
            </a:r>
            <a:r>
              <a:rPr sz="1000" b="1" dirty="0">
                <a:latin typeface="BIZ UDP明朝 Medium" panose="02020500000000000000" pitchFamily="18" charset="-128"/>
                <a:ea typeface="BIZ UDP明朝 Medium" panose="02020500000000000000" pitchFamily="18" charset="-128"/>
                <a:cs typeface="Arial"/>
              </a:rPr>
              <a:t>Sub-T:</a:t>
            </a:r>
            <a:r>
              <a:rPr sz="1000" b="1" spc="-10" dirty="0">
                <a:latin typeface="BIZ UDP明朝 Medium" panose="02020500000000000000" pitchFamily="18" charset="-128"/>
                <a:ea typeface="BIZ UDP明朝 Medium" panose="02020500000000000000" pitchFamily="18" charset="-128"/>
                <a:cs typeface="Arial"/>
              </a:rPr>
              <a:t> Subterranean</a:t>
            </a:r>
            <a:endParaRPr lang="en-US" altLang="ja-JP" sz="1600" b="1" dirty="0">
              <a:latin typeface="BIZ UDP明朝 Medium" panose="02020500000000000000" pitchFamily="18" charset="-128"/>
              <a:ea typeface="BIZ UDP明朝 Medium" panose="02020500000000000000" pitchFamily="18" charset="-128"/>
              <a:cs typeface="Arial"/>
            </a:endParaRPr>
          </a:p>
        </p:txBody>
      </p:sp>
      <p:sp>
        <p:nvSpPr>
          <p:cNvPr id="19" name="テキスト ボックス 18">
            <a:extLst>
              <a:ext uri="{FF2B5EF4-FFF2-40B4-BE49-F238E27FC236}">
                <a16:creationId xmlns:a16="http://schemas.microsoft.com/office/drawing/2014/main" id="{7DFD9B3B-F736-4301-A82A-6C018F70DA26}"/>
              </a:ext>
            </a:extLst>
          </p:cNvPr>
          <p:cNvSpPr txBox="1"/>
          <p:nvPr/>
        </p:nvSpPr>
        <p:spPr>
          <a:xfrm>
            <a:off x="1013668" y="6539066"/>
            <a:ext cx="5475890"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公益財団法人 未来工学研究所 </a:t>
            </a:r>
            <a:r>
              <a:rPr lang="ja-JP" altLang="en-US" sz="1200" dirty="0">
                <a:latin typeface="BIZ UDP明朝 Medium" panose="02020500000000000000" pitchFamily="18" charset="-128"/>
                <a:ea typeface="BIZ UDP明朝 Medium" panose="02020500000000000000" pitchFamily="18" charset="-128"/>
              </a:rPr>
              <a:t>「安全保障と大学の研究」（</a:t>
            </a:r>
            <a:r>
              <a:rPr lang="en-US" altLang="ja-JP" sz="1200" dirty="0">
                <a:latin typeface="BIZ UDP明朝 Medium" panose="02020500000000000000" pitchFamily="18" charset="-128"/>
                <a:ea typeface="BIZ UDP明朝 Medium" panose="02020500000000000000" pitchFamily="18" charset="-128"/>
              </a:rPr>
              <a:t>2021</a:t>
            </a:r>
            <a:r>
              <a:rPr lang="ja-JP" altLang="en-US" sz="1200" dirty="0">
                <a:latin typeface="BIZ UDP明朝 Medium" panose="02020500000000000000" pitchFamily="18" charset="-128"/>
                <a:ea typeface="BIZ UDP明朝 Medium" panose="02020500000000000000" pitchFamily="18" charset="-128"/>
              </a:rPr>
              <a:t>年</a:t>
            </a:r>
            <a:r>
              <a:rPr lang="en-US" altLang="ja-JP" sz="1200" dirty="0">
                <a:latin typeface="BIZ UDP明朝 Medium" panose="02020500000000000000" pitchFamily="18" charset="-128"/>
                <a:ea typeface="BIZ UDP明朝 Medium" panose="02020500000000000000" pitchFamily="18" charset="-128"/>
              </a:rPr>
              <a:t>11</a:t>
            </a:r>
            <a:r>
              <a:rPr lang="ja-JP" altLang="en-US" sz="1200" dirty="0">
                <a:latin typeface="BIZ UDP明朝 Medium" panose="02020500000000000000" pitchFamily="18" charset="-128"/>
                <a:ea typeface="BIZ UDP明朝 Medium" panose="02020500000000000000" pitchFamily="18" charset="-128"/>
              </a:rPr>
              <a:t>月</a:t>
            </a:r>
            <a:r>
              <a:rPr lang="en-US" altLang="ja-JP" sz="1200" dirty="0">
                <a:latin typeface="BIZ UDP明朝 Medium" panose="02020500000000000000" pitchFamily="18" charset="-128"/>
                <a:ea typeface="BIZ UDP明朝 Medium" panose="02020500000000000000" pitchFamily="18" charset="-128"/>
              </a:rPr>
              <a:t>22</a:t>
            </a:r>
            <a:r>
              <a:rPr lang="ja-JP" altLang="en-US" sz="1200" dirty="0">
                <a:latin typeface="BIZ UDP明朝 Medium" panose="02020500000000000000" pitchFamily="18" charset="-128"/>
                <a:ea typeface="BIZ UDP明朝 Medium" panose="02020500000000000000" pitchFamily="18" charset="-128"/>
              </a:rPr>
              <a:t>日）</a:t>
            </a:r>
            <a:r>
              <a:rPr kumimoji="1" lang="ja-JP" altLang="en-US" sz="1200" dirty="0">
                <a:latin typeface="BIZ UDP明朝 Medium" panose="02020500000000000000" pitchFamily="18" charset="-128"/>
                <a:ea typeface="BIZ UDP明朝 Medium" panose="02020500000000000000" pitchFamily="18" charset="-128"/>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a:extLst>
              <a:ext uri="{FF2B5EF4-FFF2-40B4-BE49-F238E27FC236}">
                <a16:creationId xmlns:a16="http://schemas.microsoft.com/office/drawing/2014/main" id="{07F0EE74-4436-4200-84DD-7BEFF25889BF}"/>
              </a:ext>
            </a:extLst>
          </p:cNvPr>
          <p:cNvPicPr/>
          <p:nvPr/>
        </p:nvPicPr>
        <p:blipFill>
          <a:blip r:embed="rId2" cstate="print"/>
          <a:stretch>
            <a:fillRect/>
          </a:stretch>
        </p:blipFill>
        <p:spPr>
          <a:xfrm>
            <a:off x="1676401" y="1"/>
            <a:ext cx="1548383" cy="990599"/>
          </a:xfrm>
          <a:prstGeom prst="rect">
            <a:avLst/>
          </a:prstGeom>
        </p:spPr>
      </p:pic>
      <p:sp>
        <p:nvSpPr>
          <p:cNvPr id="14" name="object 4">
            <a:extLst>
              <a:ext uri="{FF2B5EF4-FFF2-40B4-BE49-F238E27FC236}">
                <a16:creationId xmlns:a16="http://schemas.microsoft.com/office/drawing/2014/main" id="{A6955A27-3723-414B-90C5-C2DEF9171B41}"/>
              </a:ext>
            </a:extLst>
          </p:cNvPr>
          <p:cNvSpPr txBox="1"/>
          <p:nvPr/>
        </p:nvSpPr>
        <p:spPr>
          <a:xfrm>
            <a:off x="4542159" y="1287039"/>
            <a:ext cx="3014345" cy="360680"/>
          </a:xfrm>
          <a:prstGeom prst="rect">
            <a:avLst/>
          </a:prstGeom>
        </p:spPr>
        <p:txBody>
          <a:bodyPr vert="horz" wrap="square" lIns="0" tIns="12065" rIns="0" bIns="0" rtlCol="0">
            <a:spAutoFit/>
          </a:bodyPr>
          <a:lstStyle/>
          <a:p>
            <a:pPr marL="12700">
              <a:spcBef>
                <a:spcPts val="95"/>
              </a:spcBef>
            </a:pPr>
            <a:r>
              <a:rPr sz="2200" b="1" dirty="0">
                <a:latin typeface="Arial"/>
                <a:cs typeface="Arial"/>
              </a:rPr>
              <a:t>A</a:t>
            </a:r>
            <a:r>
              <a:rPr sz="2200" b="1" spc="-110" dirty="0">
                <a:latin typeface="Arial"/>
                <a:cs typeface="Arial"/>
              </a:rPr>
              <a:t> </a:t>
            </a:r>
            <a:r>
              <a:rPr sz="2200" b="1" dirty="0">
                <a:latin typeface="Arial"/>
                <a:cs typeface="Arial"/>
              </a:rPr>
              <a:t>history</a:t>
            </a:r>
            <a:r>
              <a:rPr sz="2200" b="1" spc="-25" dirty="0">
                <a:latin typeface="Arial"/>
                <a:cs typeface="Arial"/>
              </a:rPr>
              <a:t> </a:t>
            </a:r>
            <a:r>
              <a:rPr sz="2200" b="1" dirty="0">
                <a:latin typeface="Arial"/>
                <a:cs typeface="Arial"/>
              </a:rPr>
              <a:t>of</a:t>
            </a:r>
            <a:r>
              <a:rPr sz="2200" b="1" spc="-30" dirty="0">
                <a:latin typeface="Arial"/>
                <a:cs typeface="Arial"/>
              </a:rPr>
              <a:t> </a:t>
            </a:r>
            <a:r>
              <a:rPr sz="2200" b="1" spc="-10" dirty="0">
                <a:latin typeface="Arial"/>
                <a:cs typeface="Arial"/>
              </a:rPr>
              <a:t>disruption</a:t>
            </a:r>
            <a:endParaRPr sz="2200">
              <a:latin typeface="Arial"/>
              <a:cs typeface="Arial"/>
            </a:endParaRPr>
          </a:p>
        </p:txBody>
      </p:sp>
      <p:grpSp>
        <p:nvGrpSpPr>
          <p:cNvPr id="15" name="object 5">
            <a:extLst>
              <a:ext uri="{FF2B5EF4-FFF2-40B4-BE49-F238E27FC236}">
                <a16:creationId xmlns:a16="http://schemas.microsoft.com/office/drawing/2014/main" id="{D35C3088-AC11-4037-BDD3-BA66ECF919C4}"/>
              </a:ext>
            </a:extLst>
          </p:cNvPr>
          <p:cNvGrpSpPr/>
          <p:nvPr/>
        </p:nvGrpSpPr>
        <p:grpSpPr>
          <a:xfrm>
            <a:off x="2628913" y="1711465"/>
            <a:ext cx="4871085" cy="4093845"/>
            <a:chOff x="1104912" y="1711464"/>
            <a:chExt cx="4871085" cy="4093845"/>
          </a:xfrm>
        </p:grpSpPr>
        <p:pic>
          <p:nvPicPr>
            <p:cNvPr id="16" name="object 6">
              <a:extLst>
                <a:ext uri="{FF2B5EF4-FFF2-40B4-BE49-F238E27FC236}">
                  <a16:creationId xmlns:a16="http://schemas.microsoft.com/office/drawing/2014/main" id="{7DA6EC4F-2A03-492F-B94A-573ED601EC58}"/>
                </a:ext>
              </a:extLst>
            </p:cNvPr>
            <p:cNvPicPr/>
            <p:nvPr/>
          </p:nvPicPr>
          <p:blipFill>
            <a:blip r:embed="rId3" cstate="print"/>
            <a:stretch>
              <a:fillRect/>
            </a:stretch>
          </p:blipFill>
          <p:spPr>
            <a:xfrm>
              <a:off x="3005328" y="3768851"/>
              <a:ext cx="2970275" cy="2036063"/>
            </a:xfrm>
            <a:prstGeom prst="rect">
              <a:avLst/>
            </a:prstGeom>
          </p:spPr>
        </p:pic>
        <p:pic>
          <p:nvPicPr>
            <p:cNvPr id="17" name="object 7">
              <a:extLst>
                <a:ext uri="{FF2B5EF4-FFF2-40B4-BE49-F238E27FC236}">
                  <a16:creationId xmlns:a16="http://schemas.microsoft.com/office/drawing/2014/main" id="{D6CF4AD0-C170-4910-83C1-640D8161BC94}"/>
                </a:ext>
              </a:extLst>
            </p:cNvPr>
            <p:cNvPicPr/>
            <p:nvPr/>
          </p:nvPicPr>
          <p:blipFill>
            <a:blip r:embed="rId4" cstate="print"/>
            <a:stretch>
              <a:fillRect/>
            </a:stretch>
          </p:blipFill>
          <p:spPr>
            <a:xfrm>
              <a:off x="3200399" y="3963923"/>
              <a:ext cx="2382011" cy="1447800"/>
            </a:xfrm>
            <a:prstGeom prst="rect">
              <a:avLst/>
            </a:prstGeom>
          </p:spPr>
        </p:pic>
        <p:pic>
          <p:nvPicPr>
            <p:cNvPr id="18" name="object 8">
              <a:extLst>
                <a:ext uri="{FF2B5EF4-FFF2-40B4-BE49-F238E27FC236}">
                  <a16:creationId xmlns:a16="http://schemas.microsoft.com/office/drawing/2014/main" id="{68EBC72F-83CB-4848-9151-701501304D84}"/>
                </a:ext>
              </a:extLst>
            </p:cNvPr>
            <p:cNvPicPr/>
            <p:nvPr/>
          </p:nvPicPr>
          <p:blipFill>
            <a:blip r:embed="rId5" cstate="print"/>
            <a:stretch>
              <a:fillRect/>
            </a:stretch>
          </p:blipFill>
          <p:spPr>
            <a:xfrm>
              <a:off x="1104912" y="1711464"/>
              <a:ext cx="2026906" cy="2130539"/>
            </a:xfrm>
            <a:prstGeom prst="rect">
              <a:avLst/>
            </a:prstGeom>
          </p:spPr>
        </p:pic>
        <p:pic>
          <p:nvPicPr>
            <p:cNvPr id="19" name="object 9">
              <a:extLst>
                <a:ext uri="{FF2B5EF4-FFF2-40B4-BE49-F238E27FC236}">
                  <a16:creationId xmlns:a16="http://schemas.microsoft.com/office/drawing/2014/main" id="{B0752A34-159D-40A9-B251-FC29B26A1ED2}"/>
                </a:ext>
              </a:extLst>
            </p:cNvPr>
            <p:cNvPicPr/>
            <p:nvPr/>
          </p:nvPicPr>
          <p:blipFill>
            <a:blip r:embed="rId6" cstate="print"/>
            <a:stretch>
              <a:fillRect/>
            </a:stretch>
          </p:blipFill>
          <p:spPr>
            <a:xfrm>
              <a:off x="1299971" y="1906524"/>
              <a:ext cx="1438656" cy="1532407"/>
            </a:xfrm>
            <a:prstGeom prst="rect">
              <a:avLst/>
            </a:prstGeom>
          </p:spPr>
        </p:pic>
      </p:grpSp>
      <p:sp>
        <p:nvSpPr>
          <p:cNvPr id="20" name="object 10">
            <a:extLst>
              <a:ext uri="{FF2B5EF4-FFF2-40B4-BE49-F238E27FC236}">
                <a16:creationId xmlns:a16="http://schemas.microsoft.com/office/drawing/2014/main" id="{72290413-E3DC-47D9-B670-A9289A7A6229}"/>
              </a:ext>
            </a:extLst>
          </p:cNvPr>
          <p:cNvSpPr txBox="1"/>
          <p:nvPr/>
        </p:nvSpPr>
        <p:spPr>
          <a:xfrm>
            <a:off x="3245173" y="3612155"/>
            <a:ext cx="576580" cy="176329"/>
          </a:xfrm>
          <a:prstGeom prst="rect">
            <a:avLst/>
          </a:prstGeom>
        </p:spPr>
        <p:txBody>
          <a:bodyPr vert="horz" wrap="square" lIns="0" tIns="14604" rIns="0" bIns="0" rtlCol="0">
            <a:spAutoFit/>
          </a:bodyPr>
          <a:lstStyle/>
          <a:p>
            <a:pPr marL="12700">
              <a:spcBef>
                <a:spcPts val="114"/>
              </a:spcBef>
            </a:pPr>
            <a:r>
              <a:rPr sz="1050" b="1" spc="-10" dirty="0">
                <a:latin typeface="Arial"/>
                <a:cs typeface="Arial"/>
              </a:rPr>
              <a:t>SATURN</a:t>
            </a:r>
            <a:endParaRPr sz="1050">
              <a:latin typeface="Arial"/>
              <a:cs typeface="Arial"/>
            </a:endParaRPr>
          </a:p>
        </p:txBody>
      </p:sp>
      <p:grpSp>
        <p:nvGrpSpPr>
          <p:cNvPr id="21" name="object 11">
            <a:extLst>
              <a:ext uri="{FF2B5EF4-FFF2-40B4-BE49-F238E27FC236}">
                <a16:creationId xmlns:a16="http://schemas.microsoft.com/office/drawing/2014/main" id="{1C5C20DD-8EC2-4808-AB50-BDCD639AAE41}"/>
              </a:ext>
            </a:extLst>
          </p:cNvPr>
          <p:cNvGrpSpPr/>
          <p:nvPr/>
        </p:nvGrpSpPr>
        <p:grpSpPr>
          <a:xfrm>
            <a:off x="4687824" y="1720608"/>
            <a:ext cx="2654935" cy="2110740"/>
            <a:chOff x="3163823" y="1720608"/>
            <a:chExt cx="2654935" cy="2110740"/>
          </a:xfrm>
        </p:grpSpPr>
        <p:pic>
          <p:nvPicPr>
            <p:cNvPr id="22" name="object 12">
              <a:extLst>
                <a:ext uri="{FF2B5EF4-FFF2-40B4-BE49-F238E27FC236}">
                  <a16:creationId xmlns:a16="http://schemas.microsoft.com/office/drawing/2014/main" id="{C78F17A1-3886-4C88-967E-175BE5A578D8}"/>
                </a:ext>
              </a:extLst>
            </p:cNvPr>
            <p:cNvPicPr/>
            <p:nvPr/>
          </p:nvPicPr>
          <p:blipFill>
            <a:blip r:embed="rId7" cstate="print"/>
            <a:stretch>
              <a:fillRect/>
            </a:stretch>
          </p:blipFill>
          <p:spPr>
            <a:xfrm>
              <a:off x="3163823" y="1720608"/>
              <a:ext cx="2654807" cy="2110727"/>
            </a:xfrm>
            <a:prstGeom prst="rect">
              <a:avLst/>
            </a:prstGeom>
          </p:spPr>
        </p:pic>
        <p:pic>
          <p:nvPicPr>
            <p:cNvPr id="23" name="object 13">
              <a:extLst>
                <a:ext uri="{FF2B5EF4-FFF2-40B4-BE49-F238E27FC236}">
                  <a16:creationId xmlns:a16="http://schemas.microsoft.com/office/drawing/2014/main" id="{4D8DE760-D185-44CA-8B72-D12C458B5143}"/>
                </a:ext>
              </a:extLst>
            </p:cNvPr>
            <p:cNvPicPr/>
            <p:nvPr/>
          </p:nvPicPr>
          <p:blipFill>
            <a:blip r:embed="rId8" cstate="print"/>
            <a:stretch>
              <a:fillRect/>
            </a:stretch>
          </p:blipFill>
          <p:spPr>
            <a:xfrm>
              <a:off x="3358895" y="1915668"/>
              <a:ext cx="2066543" cy="1522475"/>
            </a:xfrm>
            <a:prstGeom prst="rect">
              <a:avLst/>
            </a:prstGeom>
          </p:spPr>
        </p:pic>
      </p:grpSp>
      <p:sp>
        <p:nvSpPr>
          <p:cNvPr id="24" name="object 14">
            <a:extLst>
              <a:ext uri="{FF2B5EF4-FFF2-40B4-BE49-F238E27FC236}">
                <a16:creationId xmlns:a16="http://schemas.microsoft.com/office/drawing/2014/main" id="{E0347F75-EDE4-4FB0-BF00-A6C231E16174}"/>
              </a:ext>
            </a:extLst>
          </p:cNvPr>
          <p:cNvSpPr txBox="1"/>
          <p:nvPr/>
        </p:nvSpPr>
        <p:spPr>
          <a:xfrm>
            <a:off x="5578127" y="3612155"/>
            <a:ext cx="666115" cy="176329"/>
          </a:xfrm>
          <a:prstGeom prst="rect">
            <a:avLst/>
          </a:prstGeom>
        </p:spPr>
        <p:txBody>
          <a:bodyPr vert="horz" wrap="square" lIns="0" tIns="14604" rIns="0" bIns="0" rtlCol="0">
            <a:spAutoFit/>
          </a:bodyPr>
          <a:lstStyle/>
          <a:p>
            <a:pPr marL="12700">
              <a:spcBef>
                <a:spcPts val="114"/>
              </a:spcBef>
            </a:pPr>
            <a:r>
              <a:rPr sz="1050" b="1" spc="-10" dirty="0">
                <a:latin typeface="Arial"/>
                <a:cs typeface="Arial"/>
              </a:rPr>
              <a:t>ARPANET</a:t>
            </a:r>
            <a:endParaRPr sz="1050">
              <a:latin typeface="Arial"/>
              <a:cs typeface="Arial"/>
            </a:endParaRPr>
          </a:p>
        </p:txBody>
      </p:sp>
      <p:sp>
        <p:nvSpPr>
          <p:cNvPr id="25" name="object 15">
            <a:extLst>
              <a:ext uri="{FF2B5EF4-FFF2-40B4-BE49-F238E27FC236}">
                <a16:creationId xmlns:a16="http://schemas.microsoft.com/office/drawing/2014/main" id="{55AC2AE5-1BD0-489A-B20C-EC73BD45A677}"/>
              </a:ext>
            </a:extLst>
          </p:cNvPr>
          <p:cNvSpPr txBox="1"/>
          <p:nvPr/>
        </p:nvSpPr>
        <p:spPr>
          <a:xfrm>
            <a:off x="7821275" y="3601168"/>
            <a:ext cx="1272540" cy="176329"/>
          </a:xfrm>
          <a:prstGeom prst="rect">
            <a:avLst/>
          </a:prstGeom>
        </p:spPr>
        <p:txBody>
          <a:bodyPr vert="horz" wrap="square" lIns="0" tIns="14604" rIns="0" bIns="0" rtlCol="0">
            <a:spAutoFit/>
          </a:bodyPr>
          <a:lstStyle/>
          <a:p>
            <a:pPr marL="12700">
              <a:spcBef>
                <a:spcPts val="114"/>
              </a:spcBef>
            </a:pPr>
            <a:r>
              <a:rPr sz="1050" b="1" dirty="0">
                <a:latin typeface="Arial"/>
                <a:cs typeface="Arial"/>
              </a:rPr>
              <a:t>STEALTH</a:t>
            </a:r>
            <a:r>
              <a:rPr sz="1050" b="1" spc="-35" dirty="0">
                <a:latin typeface="Arial"/>
                <a:cs typeface="Arial"/>
              </a:rPr>
              <a:t> </a:t>
            </a:r>
            <a:r>
              <a:rPr sz="1050" b="1" spc="-10" dirty="0">
                <a:latin typeface="Arial"/>
                <a:cs typeface="Arial"/>
              </a:rPr>
              <a:t>FIGHTER</a:t>
            </a:r>
            <a:endParaRPr sz="1050">
              <a:latin typeface="Arial"/>
              <a:cs typeface="Arial"/>
            </a:endParaRPr>
          </a:p>
        </p:txBody>
      </p:sp>
      <p:grpSp>
        <p:nvGrpSpPr>
          <p:cNvPr id="26" name="object 16">
            <a:extLst>
              <a:ext uri="{FF2B5EF4-FFF2-40B4-BE49-F238E27FC236}">
                <a16:creationId xmlns:a16="http://schemas.microsoft.com/office/drawing/2014/main" id="{1C954395-DE00-4F2E-9C58-39E172CEB4D0}"/>
              </a:ext>
            </a:extLst>
          </p:cNvPr>
          <p:cNvGrpSpPr/>
          <p:nvPr/>
        </p:nvGrpSpPr>
        <p:grpSpPr>
          <a:xfrm>
            <a:off x="2548141" y="3768853"/>
            <a:ext cx="2188845" cy="2036445"/>
            <a:chOff x="1024140" y="3768852"/>
            <a:chExt cx="2188845" cy="2036445"/>
          </a:xfrm>
        </p:grpSpPr>
        <p:pic>
          <p:nvPicPr>
            <p:cNvPr id="27" name="object 17">
              <a:extLst>
                <a:ext uri="{FF2B5EF4-FFF2-40B4-BE49-F238E27FC236}">
                  <a16:creationId xmlns:a16="http://schemas.microsoft.com/office/drawing/2014/main" id="{D8C17FEA-0EF8-456E-922B-A3FD5833CB3B}"/>
                </a:ext>
              </a:extLst>
            </p:cNvPr>
            <p:cNvPicPr/>
            <p:nvPr/>
          </p:nvPicPr>
          <p:blipFill>
            <a:blip r:embed="rId9" cstate="print"/>
            <a:stretch>
              <a:fillRect/>
            </a:stretch>
          </p:blipFill>
          <p:spPr>
            <a:xfrm>
              <a:off x="1024140" y="3768852"/>
              <a:ext cx="2188451" cy="2036063"/>
            </a:xfrm>
            <a:prstGeom prst="rect">
              <a:avLst/>
            </a:prstGeom>
          </p:spPr>
        </p:pic>
        <p:pic>
          <p:nvPicPr>
            <p:cNvPr id="28" name="object 18">
              <a:extLst>
                <a:ext uri="{FF2B5EF4-FFF2-40B4-BE49-F238E27FC236}">
                  <a16:creationId xmlns:a16="http://schemas.microsoft.com/office/drawing/2014/main" id="{4A6613AD-65A5-4871-9DB7-D3B5932A682E}"/>
                </a:ext>
              </a:extLst>
            </p:cNvPr>
            <p:cNvPicPr/>
            <p:nvPr/>
          </p:nvPicPr>
          <p:blipFill>
            <a:blip r:embed="rId10" cstate="print"/>
            <a:stretch>
              <a:fillRect/>
            </a:stretch>
          </p:blipFill>
          <p:spPr>
            <a:xfrm>
              <a:off x="1219212" y="3963924"/>
              <a:ext cx="1599264" cy="1447799"/>
            </a:xfrm>
            <a:prstGeom prst="rect">
              <a:avLst/>
            </a:prstGeom>
          </p:spPr>
        </p:pic>
      </p:grpSp>
      <p:sp>
        <p:nvSpPr>
          <p:cNvPr id="29" name="object 19">
            <a:extLst>
              <a:ext uri="{FF2B5EF4-FFF2-40B4-BE49-F238E27FC236}">
                <a16:creationId xmlns:a16="http://schemas.microsoft.com/office/drawing/2014/main" id="{9A3999A3-BB00-4AE2-A991-4BBC77B35305}"/>
              </a:ext>
            </a:extLst>
          </p:cNvPr>
          <p:cNvSpPr txBox="1"/>
          <p:nvPr/>
        </p:nvSpPr>
        <p:spPr>
          <a:xfrm>
            <a:off x="3387599" y="5641676"/>
            <a:ext cx="310515" cy="176329"/>
          </a:xfrm>
          <a:prstGeom prst="rect">
            <a:avLst/>
          </a:prstGeom>
        </p:spPr>
        <p:txBody>
          <a:bodyPr vert="horz" wrap="square" lIns="0" tIns="14604" rIns="0" bIns="0" rtlCol="0">
            <a:spAutoFit/>
          </a:bodyPr>
          <a:lstStyle/>
          <a:p>
            <a:pPr marL="12700">
              <a:spcBef>
                <a:spcPts val="114"/>
              </a:spcBef>
            </a:pPr>
            <a:r>
              <a:rPr sz="1050" b="1" spc="-25" dirty="0">
                <a:latin typeface="Arial"/>
                <a:cs typeface="Arial"/>
              </a:rPr>
              <a:t>GPS</a:t>
            </a:r>
            <a:endParaRPr sz="1050">
              <a:latin typeface="Arial"/>
              <a:cs typeface="Arial"/>
            </a:endParaRPr>
          </a:p>
        </p:txBody>
      </p:sp>
      <p:grpSp>
        <p:nvGrpSpPr>
          <p:cNvPr id="30" name="object 20">
            <a:extLst>
              <a:ext uri="{FF2B5EF4-FFF2-40B4-BE49-F238E27FC236}">
                <a16:creationId xmlns:a16="http://schemas.microsoft.com/office/drawing/2014/main" id="{F8E44D18-A45A-4F0A-9E70-C7BFE2E10972}"/>
              </a:ext>
            </a:extLst>
          </p:cNvPr>
          <p:cNvGrpSpPr/>
          <p:nvPr/>
        </p:nvGrpSpPr>
        <p:grpSpPr>
          <a:xfrm>
            <a:off x="7272529" y="1754124"/>
            <a:ext cx="2569845" cy="2045335"/>
            <a:chOff x="5748528" y="1754123"/>
            <a:chExt cx="2569845" cy="2045335"/>
          </a:xfrm>
        </p:grpSpPr>
        <p:pic>
          <p:nvPicPr>
            <p:cNvPr id="31" name="object 21">
              <a:extLst>
                <a:ext uri="{FF2B5EF4-FFF2-40B4-BE49-F238E27FC236}">
                  <a16:creationId xmlns:a16="http://schemas.microsoft.com/office/drawing/2014/main" id="{DB887842-3DBA-4138-982A-49387A9AD8F3}"/>
                </a:ext>
              </a:extLst>
            </p:cNvPr>
            <p:cNvPicPr/>
            <p:nvPr/>
          </p:nvPicPr>
          <p:blipFill>
            <a:blip r:embed="rId11" cstate="print"/>
            <a:stretch>
              <a:fillRect/>
            </a:stretch>
          </p:blipFill>
          <p:spPr>
            <a:xfrm>
              <a:off x="5748528" y="1754123"/>
              <a:ext cx="2569463" cy="2045195"/>
            </a:xfrm>
            <a:prstGeom prst="rect">
              <a:avLst/>
            </a:prstGeom>
          </p:spPr>
        </p:pic>
        <p:pic>
          <p:nvPicPr>
            <p:cNvPr id="32" name="object 22">
              <a:extLst>
                <a:ext uri="{FF2B5EF4-FFF2-40B4-BE49-F238E27FC236}">
                  <a16:creationId xmlns:a16="http://schemas.microsoft.com/office/drawing/2014/main" id="{42FB464A-B25E-4ED8-87DC-51B26EB2124E}"/>
                </a:ext>
              </a:extLst>
            </p:cNvPr>
            <p:cNvPicPr/>
            <p:nvPr/>
          </p:nvPicPr>
          <p:blipFill>
            <a:blip r:embed="rId12" cstate="print"/>
            <a:stretch>
              <a:fillRect/>
            </a:stretch>
          </p:blipFill>
          <p:spPr>
            <a:xfrm>
              <a:off x="5943600" y="1949195"/>
              <a:ext cx="1981199" cy="1456943"/>
            </a:xfrm>
            <a:prstGeom prst="rect">
              <a:avLst/>
            </a:prstGeom>
          </p:spPr>
        </p:pic>
      </p:grpSp>
      <p:sp>
        <p:nvSpPr>
          <p:cNvPr id="33" name="object 23">
            <a:extLst>
              <a:ext uri="{FF2B5EF4-FFF2-40B4-BE49-F238E27FC236}">
                <a16:creationId xmlns:a16="http://schemas.microsoft.com/office/drawing/2014/main" id="{CFA094D7-E640-4E88-97FD-0A07D560AB47}"/>
              </a:ext>
            </a:extLst>
          </p:cNvPr>
          <p:cNvSpPr txBox="1"/>
          <p:nvPr/>
        </p:nvSpPr>
        <p:spPr>
          <a:xfrm>
            <a:off x="5531636" y="5641676"/>
            <a:ext cx="767715" cy="176329"/>
          </a:xfrm>
          <a:prstGeom prst="rect">
            <a:avLst/>
          </a:prstGeom>
        </p:spPr>
        <p:txBody>
          <a:bodyPr vert="horz" wrap="square" lIns="0" tIns="14604" rIns="0" bIns="0" rtlCol="0">
            <a:spAutoFit/>
          </a:bodyPr>
          <a:lstStyle/>
          <a:p>
            <a:pPr marL="12700">
              <a:spcBef>
                <a:spcPts val="114"/>
              </a:spcBef>
            </a:pPr>
            <a:r>
              <a:rPr sz="1050" b="1" spc="-10" dirty="0">
                <a:latin typeface="Arial"/>
                <a:cs typeface="Arial"/>
              </a:rPr>
              <a:t>PREDATOR</a:t>
            </a:r>
            <a:endParaRPr sz="1050">
              <a:latin typeface="Arial"/>
              <a:cs typeface="Arial"/>
            </a:endParaRPr>
          </a:p>
        </p:txBody>
      </p:sp>
      <p:sp>
        <p:nvSpPr>
          <p:cNvPr id="34" name="object 24">
            <a:extLst>
              <a:ext uri="{FF2B5EF4-FFF2-40B4-BE49-F238E27FC236}">
                <a16:creationId xmlns:a16="http://schemas.microsoft.com/office/drawing/2014/main" id="{D706EFCC-4F6E-4B1C-864A-473E0C533E57}"/>
              </a:ext>
            </a:extLst>
          </p:cNvPr>
          <p:cNvSpPr txBox="1"/>
          <p:nvPr/>
        </p:nvSpPr>
        <p:spPr>
          <a:xfrm>
            <a:off x="8240694" y="5630689"/>
            <a:ext cx="436245" cy="176329"/>
          </a:xfrm>
          <a:prstGeom prst="rect">
            <a:avLst/>
          </a:prstGeom>
        </p:spPr>
        <p:txBody>
          <a:bodyPr vert="horz" wrap="square" lIns="0" tIns="14604" rIns="0" bIns="0" rtlCol="0">
            <a:spAutoFit/>
          </a:bodyPr>
          <a:lstStyle/>
          <a:p>
            <a:pPr marL="12700">
              <a:spcBef>
                <a:spcPts val="114"/>
              </a:spcBef>
            </a:pPr>
            <a:r>
              <a:rPr sz="1050" b="1" spc="-20" dirty="0">
                <a:latin typeface="Arial"/>
                <a:cs typeface="Arial"/>
              </a:rPr>
              <a:t>MEMS</a:t>
            </a:r>
            <a:endParaRPr sz="1050">
              <a:latin typeface="Arial"/>
              <a:cs typeface="Arial"/>
            </a:endParaRPr>
          </a:p>
        </p:txBody>
      </p:sp>
      <p:grpSp>
        <p:nvGrpSpPr>
          <p:cNvPr id="35" name="object 25">
            <a:extLst>
              <a:ext uri="{FF2B5EF4-FFF2-40B4-BE49-F238E27FC236}">
                <a16:creationId xmlns:a16="http://schemas.microsoft.com/office/drawing/2014/main" id="{81AA895D-53B3-41A0-B373-6A7AB08C69D8}"/>
              </a:ext>
            </a:extLst>
          </p:cNvPr>
          <p:cNvGrpSpPr/>
          <p:nvPr/>
        </p:nvGrpSpPr>
        <p:grpSpPr>
          <a:xfrm>
            <a:off x="2799589" y="944892"/>
            <a:ext cx="7013575" cy="4867910"/>
            <a:chOff x="1275588" y="944892"/>
            <a:chExt cx="7013575" cy="4867910"/>
          </a:xfrm>
        </p:grpSpPr>
        <p:sp>
          <p:nvSpPr>
            <p:cNvPr id="36" name="object 26">
              <a:extLst>
                <a:ext uri="{FF2B5EF4-FFF2-40B4-BE49-F238E27FC236}">
                  <a16:creationId xmlns:a16="http://schemas.microsoft.com/office/drawing/2014/main" id="{124722FA-6889-4066-8AA4-D93606A7DA4A}"/>
                </a:ext>
              </a:extLst>
            </p:cNvPr>
            <p:cNvSpPr/>
            <p:nvPr/>
          </p:nvSpPr>
          <p:spPr>
            <a:xfrm>
              <a:off x="1668780" y="1479804"/>
              <a:ext cx="701040" cy="253365"/>
            </a:xfrm>
            <a:custGeom>
              <a:avLst/>
              <a:gdLst/>
              <a:ahLst/>
              <a:cxnLst/>
              <a:rect l="l" t="t" r="r" b="b"/>
              <a:pathLst>
                <a:path w="701039" h="253364">
                  <a:moveTo>
                    <a:pt x="0" y="252984"/>
                  </a:moveTo>
                  <a:lnTo>
                    <a:pt x="319011" y="252984"/>
                  </a:lnTo>
                  <a:lnTo>
                    <a:pt x="319011" y="0"/>
                  </a:lnTo>
                  <a:lnTo>
                    <a:pt x="701040" y="0"/>
                  </a:lnTo>
                </a:path>
              </a:pathLst>
            </a:custGeom>
            <a:ln w="12700">
              <a:solidFill>
                <a:srgbClr val="FFFFFF"/>
              </a:solidFill>
            </a:ln>
          </p:spPr>
          <p:txBody>
            <a:bodyPr wrap="square" lIns="0" tIns="0" rIns="0" bIns="0" rtlCol="0"/>
            <a:lstStyle/>
            <a:p>
              <a:endParaRPr/>
            </a:p>
          </p:txBody>
        </p:sp>
        <p:pic>
          <p:nvPicPr>
            <p:cNvPr id="37" name="object 27">
              <a:extLst>
                <a:ext uri="{FF2B5EF4-FFF2-40B4-BE49-F238E27FC236}">
                  <a16:creationId xmlns:a16="http://schemas.microsoft.com/office/drawing/2014/main" id="{B34DDF73-81F1-4AD6-A5C9-99A164A2DD30}"/>
                </a:ext>
              </a:extLst>
            </p:cNvPr>
            <p:cNvPicPr/>
            <p:nvPr/>
          </p:nvPicPr>
          <p:blipFill>
            <a:blip r:embed="rId13" cstate="print"/>
            <a:stretch>
              <a:fillRect/>
            </a:stretch>
          </p:blipFill>
          <p:spPr>
            <a:xfrm>
              <a:off x="5777484" y="3759708"/>
              <a:ext cx="2511539" cy="2052815"/>
            </a:xfrm>
            <a:prstGeom prst="rect">
              <a:avLst/>
            </a:prstGeom>
          </p:spPr>
        </p:pic>
        <p:pic>
          <p:nvPicPr>
            <p:cNvPr id="38" name="object 28">
              <a:extLst>
                <a:ext uri="{FF2B5EF4-FFF2-40B4-BE49-F238E27FC236}">
                  <a16:creationId xmlns:a16="http://schemas.microsoft.com/office/drawing/2014/main" id="{1834267E-F5A4-4911-B1E7-F46EEC014A6D}"/>
                </a:ext>
              </a:extLst>
            </p:cNvPr>
            <p:cNvPicPr/>
            <p:nvPr/>
          </p:nvPicPr>
          <p:blipFill>
            <a:blip r:embed="rId14" cstate="print"/>
            <a:stretch>
              <a:fillRect/>
            </a:stretch>
          </p:blipFill>
          <p:spPr>
            <a:xfrm>
              <a:off x="5981700" y="3963923"/>
              <a:ext cx="1904999" cy="1446275"/>
            </a:xfrm>
            <a:prstGeom prst="rect">
              <a:avLst/>
            </a:prstGeom>
          </p:spPr>
        </p:pic>
        <p:sp>
          <p:nvSpPr>
            <p:cNvPr id="39" name="object 29">
              <a:extLst>
                <a:ext uri="{FF2B5EF4-FFF2-40B4-BE49-F238E27FC236}">
                  <a16:creationId xmlns:a16="http://schemas.microsoft.com/office/drawing/2014/main" id="{378825C9-0D92-4F7D-9A17-C653571C0912}"/>
                </a:ext>
              </a:extLst>
            </p:cNvPr>
            <p:cNvSpPr/>
            <p:nvPr/>
          </p:nvSpPr>
          <p:spPr>
            <a:xfrm>
              <a:off x="5976937" y="3959161"/>
              <a:ext cx="1914525" cy="1456055"/>
            </a:xfrm>
            <a:custGeom>
              <a:avLst/>
              <a:gdLst/>
              <a:ahLst/>
              <a:cxnLst/>
              <a:rect l="l" t="t" r="r" b="b"/>
              <a:pathLst>
                <a:path w="1914525" h="1456054">
                  <a:moveTo>
                    <a:pt x="0" y="0"/>
                  </a:moveTo>
                  <a:lnTo>
                    <a:pt x="1914525" y="0"/>
                  </a:lnTo>
                  <a:lnTo>
                    <a:pt x="1914525" y="1455801"/>
                  </a:lnTo>
                  <a:lnTo>
                    <a:pt x="0" y="1455801"/>
                  </a:lnTo>
                  <a:lnTo>
                    <a:pt x="0" y="0"/>
                  </a:lnTo>
                  <a:close/>
                </a:path>
              </a:pathLst>
            </a:custGeom>
            <a:ln w="9525">
              <a:solidFill>
                <a:srgbClr val="FFFFFF"/>
              </a:solidFill>
            </a:ln>
          </p:spPr>
          <p:txBody>
            <a:bodyPr wrap="square" lIns="0" tIns="0" rIns="0" bIns="0" rtlCol="0"/>
            <a:lstStyle/>
            <a:p>
              <a:endParaRPr/>
            </a:p>
          </p:txBody>
        </p:sp>
        <p:pic>
          <p:nvPicPr>
            <p:cNvPr id="40" name="object 30">
              <a:extLst>
                <a:ext uri="{FF2B5EF4-FFF2-40B4-BE49-F238E27FC236}">
                  <a16:creationId xmlns:a16="http://schemas.microsoft.com/office/drawing/2014/main" id="{78F5CD7E-725E-4378-B266-B8695B24FD40}"/>
                </a:ext>
              </a:extLst>
            </p:cNvPr>
            <p:cNvPicPr/>
            <p:nvPr/>
          </p:nvPicPr>
          <p:blipFill>
            <a:blip r:embed="rId15" cstate="print"/>
            <a:stretch>
              <a:fillRect/>
            </a:stretch>
          </p:blipFill>
          <p:spPr>
            <a:xfrm>
              <a:off x="1275588" y="944892"/>
              <a:ext cx="1546847" cy="1066786"/>
            </a:xfrm>
            <a:prstGeom prst="rect">
              <a:avLst/>
            </a:prstGeom>
          </p:spPr>
        </p:pic>
      </p:grpSp>
      <p:sp>
        <p:nvSpPr>
          <p:cNvPr id="41" name="object 31">
            <a:extLst>
              <a:ext uri="{FF2B5EF4-FFF2-40B4-BE49-F238E27FC236}">
                <a16:creationId xmlns:a16="http://schemas.microsoft.com/office/drawing/2014/main" id="{C28F274D-24C7-4B7D-A713-CF2D48427340}"/>
              </a:ext>
            </a:extLst>
          </p:cNvPr>
          <p:cNvSpPr txBox="1"/>
          <p:nvPr/>
        </p:nvSpPr>
        <p:spPr>
          <a:xfrm>
            <a:off x="7940040" y="1638300"/>
            <a:ext cx="1202690" cy="197490"/>
          </a:xfrm>
          <a:prstGeom prst="rect">
            <a:avLst/>
          </a:prstGeom>
          <a:solidFill>
            <a:srgbClr val="F1DCDB"/>
          </a:solidFill>
          <a:ln w="12700">
            <a:solidFill>
              <a:srgbClr val="000000"/>
            </a:solidFill>
          </a:ln>
        </p:spPr>
        <p:txBody>
          <a:bodyPr vert="horz" wrap="square" lIns="0" tIns="43180" rIns="0" bIns="0" rtlCol="0">
            <a:spAutoFit/>
          </a:bodyPr>
          <a:lstStyle/>
          <a:p>
            <a:pPr marL="156210">
              <a:spcBef>
                <a:spcPts val="340"/>
              </a:spcBef>
            </a:pPr>
            <a:r>
              <a:rPr sz="1000" b="1" spc="-10" dirty="0">
                <a:latin typeface="ＭＳ ゴシック"/>
                <a:cs typeface="ＭＳ ゴシック"/>
              </a:rPr>
              <a:t>ス</a:t>
            </a:r>
            <a:r>
              <a:rPr sz="1000" b="1" spc="-20" dirty="0">
                <a:latin typeface="ＭＳ ゴシック"/>
                <a:cs typeface="ＭＳ ゴシック"/>
              </a:rPr>
              <a:t>テル</a:t>
            </a:r>
            <a:r>
              <a:rPr sz="1000" b="1" spc="-10" dirty="0">
                <a:latin typeface="ＭＳ ゴシック"/>
                <a:cs typeface="ＭＳ ゴシック"/>
              </a:rPr>
              <a:t>ス</a:t>
            </a:r>
            <a:r>
              <a:rPr sz="1000" b="1" spc="-20" dirty="0">
                <a:latin typeface="ＭＳ ゴシック"/>
                <a:cs typeface="ＭＳ ゴシック"/>
              </a:rPr>
              <a:t>戦闘</a:t>
            </a:r>
            <a:r>
              <a:rPr sz="1000" b="1" spc="-50" dirty="0">
                <a:latin typeface="ＭＳ ゴシック"/>
                <a:cs typeface="ＭＳ ゴシック"/>
              </a:rPr>
              <a:t>機</a:t>
            </a:r>
            <a:endParaRPr sz="1000">
              <a:latin typeface="ＭＳ ゴシック"/>
              <a:cs typeface="ＭＳ ゴシック"/>
            </a:endParaRPr>
          </a:p>
        </p:txBody>
      </p:sp>
      <p:sp>
        <p:nvSpPr>
          <p:cNvPr id="42" name="object 32">
            <a:extLst>
              <a:ext uri="{FF2B5EF4-FFF2-40B4-BE49-F238E27FC236}">
                <a16:creationId xmlns:a16="http://schemas.microsoft.com/office/drawing/2014/main" id="{E52FB106-7272-4F2B-B91B-A3274B200A43}"/>
              </a:ext>
            </a:extLst>
          </p:cNvPr>
          <p:cNvSpPr txBox="1"/>
          <p:nvPr/>
        </p:nvSpPr>
        <p:spPr>
          <a:xfrm>
            <a:off x="6309359" y="3500629"/>
            <a:ext cx="1447800" cy="352019"/>
          </a:xfrm>
          <a:prstGeom prst="rect">
            <a:avLst/>
          </a:prstGeom>
          <a:solidFill>
            <a:srgbClr val="F1DCDB"/>
          </a:solidFill>
          <a:ln w="12700">
            <a:solidFill>
              <a:srgbClr val="000000"/>
            </a:solidFill>
          </a:ln>
        </p:spPr>
        <p:txBody>
          <a:bodyPr vert="horz" wrap="square" lIns="0" tIns="43815" rIns="0" bIns="0" rtlCol="0">
            <a:spAutoFit/>
          </a:bodyPr>
          <a:lstStyle/>
          <a:p>
            <a:pPr algn="ctr">
              <a:spcBef>
                <a:spcPts val="345"/>
              </a:spcBef>
            </a:pPr>
            <a:r>
              <a:rPr sz="1000" b="1" spc="-10" dirty="0">
                <a:latin typeface="ＭＳ ゴシック"/>
                <a:cs typeface="ＭＳ ゴシック"/>
              </a:rPr>
              <a:t>ア</a:t>
            </a:r>
            <a:r>
              <a:rPr sz="1000" b="1" spc="-20" dirty="0">
                <a:latin typeface="ＭＳ ゴシック"/>
                <a:cs typeface="ＭＳ ゴシック"/>
              </a:rPr>
              <a:t>ーパ</a:t>
            </a:r>
            <a:r>
              <a:rPr sz="1000" b="1" spc="-10" dirty="0">
                <a:latin typeface="ＭＳ ゴシック"/>
                <a:cs typeface="ＭＳ ゴシック"/>
              </a:rPr>
              <a:t>ネ</a:t>
            </a:r>
            <a:r>
              <a:rPr sz="1000" b="1" spc="-20" dirty="0">
                <a:latin typeface="ＭＳ ゴシック"/>
                <a:cs typeface="ＭＳ ゴシック"/>
              </a:rPr>
              <a:t>ッ</a:t>
            </a:r>
            <a:r>
              <a:rPr sz="1000" b="1" spc="-50" dirty="0">
                <a:latin typeface="ＭＳ ゴシック"/>
                <a:cs typeface="ＭＳ ゴシック"/>
              </a:rPr>
              <a:t>ト</a:t>
            </a:r>
            <a:endParaRPr sz="1000">
              <a:latin typeface="ＭＳ ゴシック"/>
              <a:cs typeface="ＭＳ ゴシック"/>
            </a:endParaRPr>
          </a:p>
          <a:p>
            <a:pPr algn="ctr">
              <a:lnSpc>
                <a:spcPct val="100000"/>
              </a:lnSpc>
            </a:pPr>
            <a:r>
              <a:rPr sz="1000" b="1" spc="-10" dirty="0">
                <a:latin typeface="ＭＳ ゴシック"/>
                <a:cs typeface="ＭＳ ゴシック"/>
              </a:rPr>
              <a:t>（</a:t>
            </a:r>
            <a:r>
              <a:rPr sz="1000" b="1" spc="-20" dirty="0">
                <a:latin typeface="ＭＳ ゴシック"/>
                <a:cs typeface="ＭＳ ゴシック"/>
              </a:rPr>
              <a:t>イン</a:t>
            </a:r>
            <a:r>
              <a:rPr sz="1000" b="1" spc="-10" dirty="0">
                <a:latin typeface="ＭＳ ゴシック"/>
                <a:cs typeface="ＭＳ ゴシック"/>
              </a:rPr>
              <a:t>タ</a:t>
            </a:r>
            <a:r>
              <a:rPr sz="1000" b="1" spc="-20" dirty="0">
                <a:latin typeface="ＭＳ ゴシック"/>
                <a:cs typeface="ＭＳ ゴシック"/>
              </a:rPr>
              <a:t>ーネ</a:t>
            </a:r>
            <a:r>
              <a:rPr sz="1000" b="1" spc="-10" dirty="0">
                <a:latin typeface="ＭＳ ゴシック"/>
                <a:cs typeface="ＭＳ ゴシック"/>
              </a:rPr>
              <a:t>ッ</a:t>
            </a:r>
            <a:r>
              <a:rPr sz="1000" b="1" spc="-20" dirty="0">
                <a:latin typeface="ＭＳ ゴシック"/>
                <a:cs typeface="ＭＳ ゴシック"/>
              </a:rPr>
              <a:t>ト</a:t>
            </a:r>
            <a:r>
              <a:rPr sz="1000" b="1" spc="-50" dirty="0">
                <a:latin typeface="ＭＳ ゴシック"/>
                <a:cs typeface="ＭＳ ゴシック"/>
              </a:rPr>
              <a:t>）</a:t>
            </a:r>
            <a:endParaRPr sz="1000">
              <a:latin typeface="ＭＳ ゴシック"/>
              <a:cs typeface="ＭＳ ゴシック"/>
            </a:endParaRPr>
          </a:p>
        </p:txBody>
      </p:sp>
      <p:sp>
        <p:nvSpPr>
          <p:cNvPr id="43" name="object 33">
            <a:extLst>
              <a:ext uri="{FF2B5EF4-FFF2-40B4-BE49-F238E27FC236}">
                <a16:creationId xmlns:a16="http://schemas.microsoft.com/office/drawing/2014/main" id="{C81871ED-7B0A-4F88-BFC7-292AF5E0E2ED}"/>
              </a:ext>
            </a:extLst>
          </p:cNvPr>
          <p:cNvSpPr txBox="1"/>
          <p:nvPr/>
        </p:nvSpPr>
        <p:spPr>
          <a:xfrm>
            <a:off x="6396228" y="5577841"/>
            <a:ext cx="647700" cy="198131"/>
          </a:xfrm>
          <a:prstGeom prst="rect">
            <a:avLst/>
          </a:prstGeom>
          <a:solidFill>
            <a:srgbClr val="F1DCDB"/>
          </a:solidFill>
          <a:ln w="12700">
            <a:solidFill>
              <a:srgbClr val="000000"/>
            </a:solidFill>
          </a:ln>
        </p:spPr>
        <p:txBody>
          <a:bodyPr vert="horz" wrap="square" lIns="0" tIns="43815" rIns="0" bIns="0" rtlCol="0">
            <a:spAutoFit/>
          </a:bodyPr>
          <a:lstStyle/>
          <a:p>
            <a:pPr marL="131445">
              <a:spcBef>
                <a:spcPts val="345"/>
              </a:spcBef>
            </a:pPr>
            <a:r>
              <a:rPr sz="1000" b="1" spc="-10" dirty="0">
                <a:latin typeface="ＭＳ ゴシック"/>
                <a:cs typeface="ＭＳ ゴシック"/>
              </a:rPr>
              <a:t>無</a:t>
            </a:r>
            <a:r>
              <a:rPr sz="1000" b="1" spc="-20" dirty="0">
                <a:latin typeface="ＭＳ ゴシック"/>
                <a:cs typeface="ＭＳ ゴシック"/>
              </a:rPr>
              <a:t>人</a:t>
            </a:r>
            <a:r>
              <a:rPr sz="1000" b="1" spc="-50" dirty="0">
                <a:latin typeface="ＭＳ ゴシック"/>
                <a:cs typeface="ＭＳ ゴシック"/>
              </a:rPr>
              <a:t>機</a:t>
            </a:r>
            <a:endParaRPr sz="1000">
              <a:latin typeface="ＭＳ ゴシック"/>
              <a:cs typeface="ＭＳ ゴシック"/>
            </a:endParaRPr>
          </a:p>
        </p:txBody>
      </p:sp>
      <p:sp>
        <p:nvSpPr>
          <p:cNvPr id="44" name="object 34">
            <a:extLst>
              <a:ext uri="{FF2B5EF4-FFF2-40B4-BE49-F238E27FC236}">
                <a16:creationId xmlns:a16="http://schemas.microsoft.com/office/drawing/2014/main" id="{CEDFD3DB-0619-4056-BA8A-2A6D396BD9A0}"/>
              </a:ext>
            </a:extLst>
          </p:cNvPr>
          <p:cNvSpPr txBox="1"/>
          <p:nvPr/>
        </p:nvSpPr>
        <p:spPr>
          <a:xfrm>
            <a:off x="3895345" y="3553967"/>
            <a:ext cx="1548765" cy="197490"/>
          </a:xfrm>
          <a:prstGeom prst="rect">
            <a:avLst/>
          </a:prstGeom>
          <a:solidFill>
            <a:srgbClr val="F1DCDB"/>
          </a:solidFill>
          <a:ln w="12700">
            <a:solidFill>
              <a:srgbClr val="000000"/>
            </a:solidFill>
          </a:ln>
        </p:spPr>
        <p:txBody>
          <a:bodyPr vert="horz" wrap="square" lIns="0" tIns="43180" rIns="0" bIns="0" rtlCol="0">
            <a:spAutoFit/>
          </a:bodyPr>
          <a:lstStyle/>
          <a:p>
            <a:pPr marL="201930">
              <a:spcBef>
                <a:spcPts val="340"/>
              </a:spcBef>
            </a:pPr>
            <a:r>
              <a:rPr sz="1000" b="1" spc="-10" dirty="0">
                <a:latin typeface="ＭＳ ゴシック"/>
                <a:cs typeface="ＭＳ ゴシック"/>
              </a:rPr>
              <a:t>サ</a:t>
            </a:r>
            <a:r>
              <a:rPr sz="1000" b="1" spc="-20" dirty="0">
                <a:latin typeface="ＭＳ ゴシック"/>
                <a:cs typeface="ＭＳ ゴシック"/>
              </a:rPr>
              <a:t>ター</a:t>
            </a:r>
            <a:r>
              <a:rPr sz="1000" b="1" spc="-10" dirty="0">
                <a:latin typeface="ＭＳ ゴシック"/>
                <a:cs typeface="ＭＳ ゴシック"/>
              </a:rPr>
              <a:t>ン</a:t>
            </a:r>
            <a:r>
              <a:rPr sz="1000" b="1" spc="-20" dirty="0">
                <a:latin typeface="ＭＳ ゴシック"/>
                <a:cs typeface="ＭＳ ゴシック"/>
              </a:rPr>
              <a:t>・ロ</a:t>
            </a:r>
            <a:r>
              <a:rPr sz="1000" b="1" spc="-10" dirty="0">
                <a:latin typeface="ＭＳ ゴシック"/>
                <a:cs typeface="ＭＳ ゴシック"/>
              </a:rPr>
              <a:t>ケ</a:t>
            </a:r>
            <a:r>
              <a:rPr sz="1000" b="1" spc="-20" dirty="0">
                <a:latin typeface="ＭＳ ゴシック"/>
                <a:cs typeface="ＭＳ ゴシック"/>
              </a:rPr>
              <a:t>ッ</a:t>
            </a:r>
            <a:r>
              <a:rPr sz="1000" b="1" spc="-50" dirty="0">
                <a:latin typeface="ＭＳ ゴシック"/>
                <a:cs typeface="ＭＳ ゴシック"/>
              </a:rPr>
              <a:t>ト</a:t>
            </a:r>
            <a:endParaRPr sz="1000">
              <a:latin typeface="ＭＳ ゴシック"/>
              <a:cs typeface="ＭＳ ゴシック"/>
            </a:endParaRPr>
          </a:p>
        </p:txBody>
      </p:sp>
      <p:grpSp>
        <p:nvGrpSpPr>
          <p:cNvPr id="45" name="object 35">
            <a:extLst>
              <a:ext uri="{FF2B5EF4-FFF2-40B4-BE49-F238E27FC236}">
                <a16:creationId xmlns:a16="http://schemas.microsoft.com/office/drawing/2014/main" id="{228372A2-CE92-4228-8D59-0C89FA1C216E}"/>
              </a:ext>
            </a:extLst>
          </p:cNvPr>
          <p:cNvGrpSpPr/>
          <p:nvPr/>
        </p:nvGrpSpPr>
        <p:grpSpPr>
          <a:xfrm>
            <a:off x="3703510" y="6126672"/>
            <a:ext cx="4786630" cy="427990"/>
            <a:chOff x="2179510" y="6126672"/>
            <a:chExt cx="4786630" cy="427990"/>
          </a:xfrm>
        </p:grpSpPr>
        <p:sp>
          <p:nvSpPr>
            <p:cNvPr id="46" name="object 36">
              <a:extLst>
                <a:ext uri="{FF2B5EF4-FFF2-40B4-BE49-F238E27FC236}">
                  <a16:creationId xmlns:a16="http://schemas.microsoft.com/office/drawing/2014/main" id="{D9381D3F-C519-4BC8-84FD-67721A2B66B8}"/>
                </a:ext>
              </a:extLst>
            </p:cNvPr>
            <p:cNvSpPr/>
            <p:nvPr/>
          </p:nvSpPr>
          <p:spPr>
            <a:xfrm>
              <a:off x="2193798" y="6140960"/>
              <a:ext cx="4758055" cy="399415"/>
            </a:xfrm>
            <a:custGeom>
              <a:avLst/>
              <a:gdLst/>
              <a:ahLst/>
              <a:cxnLst/>
              <a:rect l="l" t="t" r="r" b="b"/>
              <a:pathLst>
                <a:path w="4758055" h="399415">
                  <a:moveTo>
                    <a:pt x="4691380" y="0"/>
                  </a:moveTo>
                  <a:lnTo>
                    <a:pt x="66548" y="0"/>
                  </a:lnTo>
                  <a:lnTo>
                    <a:pt x="40644" y="5229"/>
                  </a:lnTo>
                  <a:lnTo>
                    <a:pt x="19491" y="19491"/>
                  </a:lnTo>
                  <a:lnTo>
                    <a:pt x="5229" y="40644"/>
                  </a:lnTo>
                  <a:lnTo>
                    <a:pt x="0" y="66547"/>
                  </a:lnTo>
                  <a:lnTo>
                    <a:pt x="0" y="332727"/>
                  </a:lnTo>
                  <a:lnTo>
                    <a:pt x="5229" y="358638"/>
                  </a:lnTo>
                  <a:lnTo>
                    <a:pt x="19491" y="379795"/>
                  </a:lnTo>
                  <a:lnTo>
                    <a:pt x="40644" y="394058"/>
                  </a:lnTo>
                  <a:lnTo>
                    <a:pt x="66548" y="399287"/>
                  </a:lnTo>
                  <a:lnTo>
                    <a:pt x="4691380" y="399287"/>
                  </a:lnTo>
                  <a:lnTo>
                    <a:pt x="4717283" y="394058"/>
                  </a:lnTo>
                  <a:lnTo>
                    <a:pt x="4738436" y="379795"/>
                  </a:lnTo>
                  <a:lnTo>
                    <a:pt x="4752698" y="358638"/>
                  </a:lnTo>
                  <a:lnTo>
                    <a:pt x="4757928" y="332727"/>
                  </a:lnTo>
                  <a:lnTo>
                    <a:pt x="4757928" y="66547"/>
                  </a:lnTo>
                  <a:lnTo>
                    <a:pt x="4752698" y="40644"/>
                  </a:lnTo>
                  <a:lnTo>
                    <a:pt x="4738436" y="19491"/>
                  </a:lnTo>
                  <a:lnTo>
                    <a:pt x="4717283" y="5229"/>
                  </a:lnTo>
                  <a:lnTo>
                    <a:pt x="4691380" y="0"/>
                  </a:lnTo>
                  <a:close/>
                </a:path>
              </a:pathLst>
            </a:custGeom>
            <a:solidFill>
              <a:srgbClr val="FFFF00"/>
            </a:solidFill>
          </p:spPr>
          <p:txBody>
            <a:bodyPr wrap="square" lIns="0" tIns="0" rIns="0" bIns="0" rtlCol="0"/>
            <a:lstStyle/>
            <a:p>
              <a:endParaRPr/>
            </a:p>
          </p:txBody>
        </p:sp>
        <p:sp>
          <p:nvSpPr>
            <p:cNvPr id="47" name="object 37">
              <a:extLst>
                <a:ext uri="{FF2B5EF4-FFF2-40B4-BE49-F238E27FC236}">
                  <a16:creationId xmlns:a16="http://schemas.microsoft.com/office/drawing/2014/main" id="{1748071B-7ADC-428D-B5A5-7A7C260721D0}"/>
                </a:ext>
              </a:extLst>
            </p:cNvPr>
            <p:cNvSpPr/>
            <p:nvPr/>
          </p:nvSpPr>
          <p:spPr>
            <a:xfrm>
              <a:off x="2193798" y="6140960"/>
              <a:ext cx="4758055" cy="399415"/>
            </a:xfrm>
            <a:custGeom>
              <a:avLst/>
              <a:gdLst/>
              <a:ahLst/>
              <a:cxnLst/>
              <a:rect l="l" t="t" r="r" b="b"/>
              <a:pathLst>
                <a:path w="4758055" h="399415">
                  <a:moveTo>
                    <a:pt x="0" y="66547"/>
                  </a:moveTo>
                  <a:lnTo>
                    <a:pt x="5229" y="40644"/>
                  </a:lnTo>
                  <a:lnTo>
                    <a:pt x="19491" y="19491"/>
                  </a:lnTo>
                  <a:lnTo>
                    <a:pt x="40644" y="5229"/>
                  </a:lnTo>
                  <a:lnTo>
                    <a:pt x="66548" y="0"/>
                  </a:lnTo>
                  <a:lnTo>
                    <a:pt x="4691380" y="0"/>
                  </a:lnTo>
                  <a:lnTo>
                    <a:pt x="4717283" y="5229"/>
                  </a:lnTo>
                  <a:lnTo>
                    <a:pt x="4738436" y="19491"/>
                  </a:lnTo>
                  <a:lnTo>
                    <a:pt x="4752698" y="40644"/>
                  </a:lnTo>
                  <a:lnTo>
                    <a:pt x="4757928" y="66547"/>
                  </a:lnTo>
                  <a:lnTo>
                    <a:pt x="4757928" y="332727"/>
                  </a:lnTo>
                  <a:lnTo>
                    <a:pt x="4752698" y="358638"/>
                  </a:lnTo>
                  <a:lnTo>
                    <a:pt x="4738436" y="379795"/>
                  </a:lnTo>
                  <a:lnTo>
                    <a:pt x="4717283" y="394058"/>
                  </a:lnTo>
                  <a:lnTo>
                    <a:pt x="4691380" y="399287"/>
                  </a:lnTo>
                  <a:lnTo>
                    <a:pt x="66548" y="399287"/>
                  </a:lnTo>
                  <a:lnTo>
                    <a:pt x="40644" y="394058"/>
                  </a:lnTo>
                  <a:lnTo>
                    <a:pt x="19491" y="379795"/>
                  </a:lnTo>
                  <a:lnTo>
                    <a:pt x="5229" y="358638"/>
                  </a:lnTo>
                  <a:lnTo>
                    <a:pt x="0" y="332727"/>
                  </a:lnTo>
                  <a:lnTo>
                    <a:pt x="0" y="66547"/>
                  </a:lnTo>
                  <a:close/>
                </a:path>
              </a:pathLst>
            </a:custGeom>
            <a:ln w="28575">
              <a:solidFill>
                <a:srgbClr val="000000"/>
              </a:solidFill>
            </a:ln>
          </p:spPr>
          <p:txBody>
            <a:bodyPr wrap="square" lIns="0" tIns="0" rIns="0" bIns="0" rtlCol="0"/>
            <a:lstStyle/>
            <a:p>
              <a:endParaRPr/>
            </a:p>
          </p:txBody>
        </p:sp>
      </p:grpSp>
      <p:sp>
        <p:nvSpPr>
          <p:cNvPr id="48" name="object 38">
            <a:extLst>
              <a:ext uri="{FF2B5EF4-FFF2-40B4-BE49-F238E27FC236}">
                <a16:creationId xmlns:a16="http://schemas.microsoft.com/office/drawing/2014/main" id="{F343909F-11DA-40BB-8AB7-2907119A57C3}"/>
              </a:ext>
            </a:extLst>
          </p:cNvPr>
          <p:cNvSpPr txBox="1"/>
          <p:nvPr/>
        </p:nvSpPr>
        <p:spPr>
          <a:xfrm>
            <a:off x="4022089" y="6140045"/>
            <a:ext cx="4146550" cy="652145"/>
          </a:xfrm>
          <a:prstGeom prst="rect">
            <a:avLst/>
          </a:prstGeom>
        </p:spPr>
        <p:txBody>
          <a:bodyPr vert="horz" wrap="square" lIns="0" tIns="12700" rIns="0" bIns="0" rtlCol="0">
            <a:spAutoFit/>
          </a:bodyPr>
          <a:lstStyle/>
          <a:p>
            <a:pPr marL="12700">
              <a:spcBef>
                <a:spcPts val="100"/>
              </a:spcBef>
            </a:pPr>
            <a:r>
              <a:rPr sz="2400" b="1" spc="-45" dirty="0">
                <a:latin typeface="Arial"/>
                <a:cs typeface="Arial"/>
              </a:rPr>
              <a:t>DARPA</a:t>
            </a:r>
            <a:r>
              <a:rPr sz="2400" b="1" spc="-20" dirty="0">
                <a:latin typeface="ＭＳ ゴシック"/>
                <a:cs typeface="ＭＳ ゴシック"/>
              </a:rPr>
              <a:t>が戦略技術開発を推</a:t>
            </a:r>
            <a:r>
              <a:rPr sz="2400" b="1" spc="-50" dirty="0">
                <a:latin typeface="ＭＳ ゴシック"/>
                <a:cs typeface="ＭＳ ゴシック"/>
              </a:rPr>
              <a:t>進</a:t>
            </a:r>
            <a:endParaRPr sz="2400" dirty="0">
              <a:latin typeface="ＭＳ ゴシック"/>
              <a:cs typeface="ＭＳ ゴシック"/>
            </a:endParaRPr>
          </a:p>
          <a:p>
            <a:pPr marL="368300">
              <a:spcBef>
                <a:spcPts val="969"/>
              </a:spcBef>
            </a:pPr>
            <a:r>
              <a:rPr sz="900" dirty="0">
                <a:solidFill>
                  <a:srgbClr val="A6A6A6"/>
                </a:solidFill>
                <a:latin typeface="Tahoma"/>
                <a:cs typeface="Tahoma"/>
              </a:rPr>
              <a:t>DISTRIBUTION</a:t>
            </a:r>
            <a:r>
              <a:rPr sz="900" spc="-30" dirty="0">
                <a:solidFill>
                  <a:srgbClr val="A6A6A6"/>
                </a:solidFill>
                <a:latin typeface="Tahoma"/>
                <a:cs typeface="Tahoma"/>
              </a:rPr>
              <a:t> </a:t>
            </a:r>
            <a:r>
              <a:rPr sz="900" dirty="0">
                <a:solidFill>
                  <a:srgbClr val="A6A6A6"/>
                </a:solidFill>
                <a:latin typeface="Tahoma"/>
                <a:cs typeface="Tahoma"/>
              </a:rPr>
              <a:t>STATEMENT</a:t>
            </a:r>
            <a:r>
              <a:rPr sz="900" spc="-30" dirty="0">
                <a:solidFill>
                  <a:srgbClr val="A6A6A6"/>
                </a:solidFill>
                <a:latin typeface="Tahoma"/>
                <a:cs typeface="Tahoma"/>
              </a:rPr>
              <a:t> </a:t>
            </a:r>
            <a:r>
              <a:rPr sz="900" dirty="0">
                <a:solidFill>
                  <a:srgbClr val="A6A6A6"/>
                </a:solidFill>
                <a:latin typeface="Tahoma"/>
                <a:cs typeface="Tahoma"/>
              </a:rPr>
              <a:t>A:</a:t>
            </a:r>
            <a:r>
              <a:rPr sz="900" spc="-30" dirty="0">
                <a:solidFill>
                  <a:srgbClr val="A6A6A6"/>
                </a:solidFill>
                <a:latin typeface="Tahoma"/>
                <a:cs typeface="Tahoma"/>
              </a:rPr>
              <a:t> </a:t>
            </a:r>
            <a:r>
              <a:rPr sz="900" dirty="0">
                <a:solidFill>
                  <a:srgbClr val="A6A6A6"/>
                </a:solidFill>
                <a:latin typeface="Tahoma"/>
                <a:cs typeface="Tahoma"/>
              </a:rPr>
              <a:t>Cleared</a:t>
            </a:r>
            <a:r>
              <a:rPr sz="900" spc="5" dirty="0">
                <a:solidFill>
                  <a:srgbClr val="A6A6A6"/>
                </a:solidFill>
                <a:latin typeface="Tahoma"/>
                <a:cs typeface="Tahoma"/>
              </a:rPr>
              <a:t> </a:t>
            </a:r>
            <a:r>
              <a:rPr sz="900" dirty="0">
                <a:solidFill>
                  <a:srgbClr val="A6A6A6"/>
                </a:solidFill>
                <a:latin typeface="Tahoma"/>
                <a:cs typeface="Tahoma"/>
              </a:rPr>
              <a:t>for</a:t>
            </a:r>
            <a:r>
              <a:rPr sz="900" spc="-10" dirty="0">
                <a:solidFill>
                  <a:srgbClr val="A6A6A6"/>
                </a:solidFill>
                <a:latin typeface="Tahoma"/>
                <a:cs typeface="Tahoma"/>
              </a:rPr>
              <a:t> </a:t>
            </a:r>
            <a:r>
              <a:rPr sz="900" dirty="0">
                <a:solidFill>
                  <a:srgbClr val="A6A6A6"/>
                </a:solidFill>
                <a:latin typeface="Tahoma"/>
                <a:cs typeface="Tahoma"/>
              </a:rPr>
              <a:t>public</a:t>
            </a:r>
            <a:r>
              <a:rPr sz="900" spc="-5" dirty="0">
                <a:solidFill>
                  <a:srgbClr val="A6A6A6"/>
                </a:solidFill>
                <a:latin typeface="Tahoma"/>
                <a:cs typeface="Tahoma"/>
              </a:rPr>
              <a:t> </a:t>
            </a:r>
            <a:r>
              <a:rPr sz="900" spc="-10" dirty="0">
                <a:solidFill>
                  <a:srgbClr val="A6A6A6"/>
                </a:solidFill>
                <a:latin typeface="Tahoma"/>
                <a:cs typeface="Tahoma"/>
              </a:rPr>
              <a:t>release.</a:t>
            </a:r>
            <a:endParaRPr sz="900" dirty="0">
              <a:latin typeface="Tahoma"/>
              <a:cs typeface="Tahoma"/>
            </a:endParaRPr>
          </a:p>
        </p:txBody>
      </p:sp>
      <p:sp>
        <p:nvSpPr>
          <p:cNvPr id="49" name="テキスト ボックス 48">
            <a:extLst>
              <a:ext uri="{FF2B5EF4-FFF2-40B4-BE49-F238E27FC236}">
                <a16:creationId xmlns:a16="http://schemas.microsoft.com/office/drawing/2014/main" id="{49F96DC3-86E6-4F4F-8B8C-AC38710492D4}"/>
              </a:ext>
            </a:extLst>
          </p:cNvPr>
          <p:cNvSpPr txBox="1"/>
          <p:nvPr/>
        </p:nvSpPr>
        <p:spPr>
          <a:xfrm>
            <a:off x="3173239" y="344663"/>
            <a:ext cx="5475890"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公益財団法人 未来工学研究所 </a:t>
            </a:r>
            <a:r>
              <a:rPr lang="ja-JP" altLang="en-US" sz="1200" dirty="0">
                <a:latin typeface="BIZ UDP明朝 Medium" panose="02020500000000000000" pitchFamily="18" charset="-128"/>
                <a:ea typeface="BIZ UDP明朝 Medium" panose="02020500000000000000" pitchFamily="18" charset="-128"/>
              </a:rPr>
              <a:t>「安全保障と大学の研究」（</a:t>
            </a:r>
            <a:r>
              <a:rPr lang="en-US" altLang="ja-JP" sz="1200" dirty="0">
                <a:latin typeface="BIZ UDP明朝 Medium" panose="02020500000000000000" pitchFamily="18" charset="-128"/>
                <a:ea typeface="BIZ UDP明朝 Medium" panose="02020500000000000000" pitchFamily="18" charset="-128"/>
              </a:rPr>
              <a:t>2021</a:t>
            </a:r>
            <a:r>
              <a:rPr lang="ja-JP" altLang="en-US" sz="1200" dirty="0">
                <a:latin typeface="BIZ UDP明朝 Medium" panose="02020500000000000000" pitchFamily="18" charset="-128"/>
                <a:ea typeface="BIZ UDP明朝 Medium" panose="02020500000000000000" pitchFamily="18" charset="-128"/>
              </a:rPr>
              <a:t>年</a:t>
            </a:r>
            <a:r>
              <a:rPr lang="en-US" altLang="ja-JP" sz="1200" dirty="0">
                <a:latin typeface="BIZ UDP明朝 Medium" panose="02020500000000000000" pitchFamily="18" charset="-128"/>
                <a:ea typeface="BIZ UDP明朝 Medium" panose="02020500000000000000" pitchFamily="18" charset="-128"/>
              </a:rPr>
              <a:t>11</a:t>
            </a:r>
            <a:r>
              <a:rPr lang="ja-JP" altLang="en-US" sz="1200" dirty="0">
                <a:latin typeface="BIZ UDP明朝 Medium" panose="02020500000000000000" pitchFamily="18" charset="-128"/>
                <a:ea typeface="BIZ UDP明朝 Medium" panose="02020500000000000000" pitchFamily="18" charset="-128"/>
              </a:rPr>
              <a:t>月</a:t>
            </a:r>
            <a:r>
              <a:rPr lang="en-US" altLang="ja-JP" sz="1200" dirty="0">
                <a:latin typeface="BIZ UDP明朝 Medium" panose="02020500000000000000" pitchFamily="18" charset="-128"/>
                <a:ea typeface="BIZ UDP明朝 Medium" panose="02020500000000000000" pitchFamily="18" charset="-128"/>
              </a:rPr>
              <a:t>22</a:t>
            </a:r>
            <a:r>
              <a:rPr lang="ja-JP" altLang="en-US" sz="1200" dirty="0">
                <a:latin typeface="BIZ UDP明朝 Medium" panose="02020500000000000000" pitchFamily="18" charset="-128"/>
                <a:ea typeface="BIZ UDP明朝 Medium" panose="02020500000000000000" pitchFamily="18" charset="-128"/>
              </a:rPr>
              <a:t>日）</a:t>
            </a:r>
            <a:r>
              <a:rPr kumimoji="1" lang="ja-JP" altLang="en-US" sz="1200" dirty="0">
                <a:latin typeface="BIZ UDP明朝 Medium" panose="02020500000000000000" pitchFamily="18" charset="-128"/>
                <a:ea typeface="BIZ UDP明朝 Medium" panose="02020500000000000000" pitchFamily="18" charset="-128"/>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6FB394C-9970-47C7-AAFE-E2FA5BCFB046}"/>
              </a:ext>
            </a:extLst>
          </p:cNvPr>
          <p:cNvSpPr txBox="1"/>
          <p:nvPr/>
        </p:nvSpPr>
        <p:spPr>
          <a:xfrm>
            <a:off x="0" y="144724"/>
            <a:ext cx="12192000" cy="646331"/>
          </a:xfrm>
          <a:prstGeom prst="rect">
            <a:avLst/>
          </a:prstGeom>
          <a:noFill/>
        </p:spPr>
        <p:txBody>
          <a:bodyPr wrap="square" rtlCol="0">
            <a:spAutoFit/>
          </a:bodyPr>
          <a:lstStyle/>
          <a:p>
            <a:pPr algn="ctr"/>
            <a:r>
              <a:rPr kumimoji="1" lang="en-US" altLang="ja-JP" sz="3600" b="1" dirty="0">
                <a:latin typeface="Yet R" panose="02030504000101010101" pitchFamily="18" charset="-127"/>
                <a:ea typeface="Yet R" panose="02030504000101010101" pitchFamily="18" charset="-127"/>
              </a:rPr>
              <a:t>DARPA</a:t>
            </a:r>
            <a:r>
              <a:rPr kumimoji="1" lang="ja-JP" altLang="en-US" sz="3600" b="1" dirty="0">
                <a:latin typeface="Yet R" panose="02030504000101010101" pitchFamily="18" charset="-127"/>
                <a:ea typeface="Yet R" panose="02030504000101010101" pitchFamily="18" charset="-127"/>
              </a:rPr>
              <a:t>を模倣した</a:t>
            </a:r>
            <a:r>
              <a:rPr kumimoji="1" lang="en-US" altLang="ja-JP" sz="3600" b="1" dirty="0">
                <a:latin typeface="Yet R" panose="02030504000101010101" pitchFamily="18" charset="-127"/>
                <a:ea typeface="Yet R" panose="02030504000101010101" pitchFamily="18" charset="-127"/>
              </a:rPr>
              <a:t>ARPA</a:t>
            </a:r>
            <a:r>
              <a:rPr kumimoji="1" lang="ja-JP" altLang="en-US" sz="3600" b="1" dirty="0">
                <a:latin typeface="Yet R" panose="02030504000101010101" pitchFamily="18" charset="-127"/>
                <a:ea typeface="Yet R" panose="02030504000101010101" pitchFamily="18" charset="-127"/>
              </a:rPr>
              <a:t>組織</a:t>
            </a:r>
            <a:endParaRPr kumimoji="1" lang="en-US" altLang="ja-JP" sz="1100" b="1" dirty="0">
              <a:latin typeface="Yet R" panose="02030504000101010101" pitchFamily="18" charset="-127"/>
              <a:ea typeface="Yet R" panose="02030504000101010101" pitchFamily="18" charset="-127"/>
            </a:endParaRPr>
          </a:p>
        </p:txBody>
      </p:sp>
      <p:sp>
        <p:nvSpPr>
          <p:cNvPr id="13" name="TextBox 5">
            <a:extLst>
              <a:ext uri="{FF2B5EF4-FFF2-40B4-BE49-F238E27FC236}">
                <a16:creationId xmlns:a16="http://schemas.microsoft.com/office/drawing/2014/main" id="{BAC6CB53-6634-44B4-BB7B-C98DDCDC0C99}"/>
              </a:ext>
            </a:extLst>
          </p:cNvPr>
          <p:cNvSpPr txBox="1">
            <a:spLocks noChangeArrowheads="1"/>
          </p:cNvSpPr>
          <p:nvPr/>
        </p:nvSpPr>
        <p:spPr bwMode="auto">
          <a:xfrm>
            <a:off x="5272923" y="2952891"/>
            <a:ext cx="1617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dirty="0">
                <a:solidFill>
                  <a:srgbClr val="000000"/>
                </a:solidFill>
                <a:ea typeface="Tahoma" panose="020B0604030504040204" pitchFamily="34" charset="0"/>
                <a:cs typeface="Calibri" panose="020F0502020204030204" pitchFamily="34" charset="0"/>
              </a:rPr>
              <a:t>www.darpa.mil</a:t>
            </a:r>
          </a:p>
        </p:txBody>
      </p:sp>
      <p:pic>
        <p:nvPicPr>
          <p:cNvPr id="14" name="Picture 6">
            <a:extLst>
              <a:ext uri="{FF2B5EF4-FFF2-40B4-BE49-F238E27FC236}">
                <a16:creationId xmlns:a16="http://schemas.microsoft.com/office/drawing/2014/main" id="{335CB18E-4130-4E7E-B8D3-1B00E8BD79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33323" y="1505508"/>
            <a:ext cx="2525354" cy="152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分析研究室">
            <a:extLst>
              <a:ext uri="{FF2B5EF4-FFF2-40B4-BE49-F238E27FC236}">
                <a16:creationId xmlns:a16="http://schemas.microsoft.com/office/drawing/2014/main" id="{9BC84634-BAAE-4862-839F-6C2383ED7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283" y="1474120"/>
            <a:ext cx="1587046" cy="15870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ARDA logo">
            <a:extLst>
              <a:ext uri="{FF2B5EF4-FFF2-40B4-BE49-F238E27FC236}">
                <a16:creationId xmlns:a16="http://schemas.microsoft.com/office/drawing/2014/main" id="{5BADA19C-26E5-4BB1-958E-D3E0549E7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633" y="1348480"/>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me">
            <a:extLst>
              <a:ext uri="{FF2B5EF4-FFF2-40B4-BE49-F238E27FC236}">
                <a16:creationId xmlns:a16="http://schemas.microsoft.com/office/drawing/2014/main" id="{1FAB0F92-413F-42E3-BED4-0B6141ABF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089" y="4153996"/>
            <a:ext cx="2955834" cy="646331"/>
          </a:xfrm>
          <a:prstGeom prst="rect">
            <a:avLst/>
          </a:prstGeom>
          <a:solidFill>
            <a:schemeClr val="accent2">
              <a:lumMod val="75000"/>
            </a:schemeClr>
          </a:solidFill>
        </p:spPr>
      </p:pic>
      <p:sp>
        <p:nvSpPr>
          <p:cNvPr id="2" name="テキスト ボックス 1">
            <a:extLst>
              <a:ext uri="{FF2B5EF4-FFF2-40B4-BE49-F238E27FC236}">
                <a16:creationId xmlns:a16="http://schemas.microsoft.com/office/drawing/2014/main" id="{06BE9454-19F0-4634-B599-A6ABE30D979F}"/>
              </a:ext>
            </a:extLst>
          </p:cNvPr>
          <p:cNvSpPr txBox="1"/>
          <p:nvPr/>
        </p:nvSpPr>
        <p:spPr>
          <a:xfrm>
            <a:off x="1881006" y="5422837"/>
            <a:ext cx="3451904" cy="830997"/>
          </a:xfrm>
          <a:prstGeom prst="rect">
            <a:avLst/>
          </a:prstGeom>
          <a:noFill/>
        </p:spPr>
        <p:txBody>
          <a:bodyPr wrap="square" rtlCol="0">
            <a:spAutoFit/>
          </a:bodyPr>
          <a:lstStyle/>
          <a:p>
            <a:pPr algn="ctr"/>
            <a:r>
              <a:rPr kumimoji="1" lang="en-US" altLang="ja-JP" sz="4800" dirty="0">
                <a:solidFill>
                  <a:srgbClr val="C00000"/>
                </a:solidFill>
                <a:latin typeface="UD デジタル 教科書体 NK-B" panose="02020700000000000000" pitchFamily="18" charset="-128"/>
                <a:ea typeface="UD デジタル 教科書体 NK-B" panose="02020700000000000000" pitchFamily="18" charset="-128"/>
              </a:rPr>
              <a:t>ARPA-H</a:t>
            </a:r>
            <a:endParaRPr kumimoji="1" lang="ja-JP" altLang="en-US" sz="48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492A15E2-C39F-46CC-964E-E1DF803E305D}"/>
              </a:ext>
            </a:extLst>
          </p:cNvPr>
          <p:cNvSpPr txBox="1"/>
          <p:nvPr/>
        </p:nvSpPr>
        <p:spPr>
          <a:xfrm>
            <a:off x="6890586" y="5422838"/>
            <a:ext cx="3451904" cy="830997"/>
          </a:xfrm>
          <a:prstGeom prst="rect">
            <a:avLst/>
          </a:prstGeom>
          <a:noFill/>
        </p:spPr>
        <p:txBody>
          <a:bodyPr wrap="square" rtlCol="0">
            <a:spAutoFit/>
          </a:bodyPr>
          <a:lstStyle/>
          <a:p>
            <a:pPr algn="ctr"/>
            <a:r>
              <a:rPr kumimoji="1" lang="en-US" altLang="ja-JP"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A</a:t>
            </a:r>
            <a:r>
              <a:rPr kumimoji="1" lang="ja-JP" altLang="en-US"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ｇ</a:t>
            </a:r>
            <a:r>
              <a:rPr kumimoji="1" lang="en-US" altLang="ja-JP"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ARDA</a:t>
            </a:r>
            <a:endParaRPr kumimoji="1" lang="ja-JP" altLang="en-US" sz="4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a:extLst>
              <a:ext uri="{FF2B5EF4-FFF2-40B4-BE49-F238E27FC236}">
                <a16:creationId xmlns:a16="http://schemas.microsoft.com/office/drawing/2014/main" id="{425E0E7C-DE54-422B-AB91-A0DAEFAD161E}"/>
              </a:ext>
            </a:extLst>
          </p:cNvPr>
          <p:cNvSpPr txBox="1"/>
          <p:nvPr/>
        </p:nvSpPr>
        <p:spPr>
          <a:xfrm>
            <a:off x="6987425" y="4061662"/>
            <a:ext cx="3451904" cy="830997"/>
          </a:xfrm>
          <a:prstGeom prst="rect">
            <a:avLst/>
          </a:prstGeom>
          <a:noFill/>
        </p:spPr>
        <p:txBody>
          <a:bodyPr wrap="square" rtlCol="0">
            <a:spAutoFit/>
          </a:bodyPr>
          <a:lstStyle/>
          <a:p>
            <a:pPr algn="ctr"/>
            <a:r>
              <a:rPr lang="en-US" altLang="ja-JP" sz="4800" dirty="0">
                <a:solidFill>
                  <a:srgbClr val="7030A0"/>
                </a:solidFill>
                <a:latin typeface="UD デジタル 教科書体 NK-B" panose="02020700000000000000" pitchFamily="18" charset="-128"/>
                <a:ea typeface="UD デジタル 教科書体 NK-B" panose="02020700000000000000" pitchFamily="18" charset="-128"/>
              </a:rPr>
              <a:t>HSARPA</a:t>
            </a:r>
            <a:endParaRPr kumimoji="1" lang="ja-JP" altLang="en-US" sz="4800" dirty="0">
              <a:solidFill>
                <a:srgbClr val="7030A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7076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056" y="123570"/>
            <a:ext cx="12189943" cy="923330"/>
          </a:xfrm>
          <a:prstGeom prst="rect">
            <a:avLst/>
          </a:prstGeom>
          <a:noFill/>
        </p:spPr>
        <p:txBody>
          <a:bodyPr wrap="square" rtlCol="0">
            <a:spAutoFit/>
          </a:bodyPr>
          <a:lstStyle/>
          <a:p>
            <a:pPr algn="ctr"/>
            <a:r>
              <a:rPr kumimoji="1" lang="en-US" altLang="ja-JP" sz="5400" b="1" dirty="0">
                <a:solidFill>
                  <a:schemeClr val="bg1"/>
                </a:solidFill>
                <a:latin typeface="GungsuhChe" panose="02030609000101010101" pitchFamily="49" charset="-127"/>
                <a:ea typeface="GungsuhChe" panose="02030609000101010101" pitchFamily="49" charset="-127"/>
              </a:rPr>
              <a:t>ARPA</a:t>
            </a:r>
            <a:r>
              <a:rPr kumimoji="1" lang="ja-JP" altLang="en-US" sz="5400" b="1" dirty="0">
                <a:solidFill>
                  <a:schemeClr val="bg1"/>
                </a:solidFill>
                <a:latin typeface="GungsuhChe" panose="02030609000101010101" pitchFamily="49" charset="-127"/>
                <a:ea typeface="GungsuhChe" panose="02030609000101010101" pitchFamily="49" charset="-127"/>
              </a:rPr>
              <a:t>組織連携</a:t>
            </a:r>
            <a:r>
              <a:rPr kumimoji="1" lang="en-US" altLang="ja-JP" sz="5400" b="1" dirty="0">
                <a:solidFill>
                  <a:schemeClr val="bg1"/>
                </a:solidFill>
                <a:latin typeface="GungsuhChe" panose="02030609000101010101" pitchFamily="49" charset="-127"/>
                <a:ea typeface="GungsuhChe" panose="02030609000101010101" pitchFamily="49" charset="-127"/>
              </a:rPr>
              <a:t>~Brain</a:t>
            </a:r>
            <a:r>
              <a:rPr lang="ja-JP" altLang="en-US" sz="5400" b="1" dirty="0">
                <a:solidFill>
                  <a:schemeClr val="bg1"/>
                </a:solidFill>
                <a:latin typeface="GungsuhChe" panose="02030609000101010101" pitchFamily="49" charset="-127"/>
                <a:ea typeface="GungsuhChe" panose="02030609000101010101" pitchFamily="49" charset="-127"/>
              </a:rPr>
              <a:t> </a:t>
            </a:r>
            <a:r>
              <a:rPr lang="en-US" altLang="ja-JP" sz="5400" b="1" dirty="0">
                <a:solidFill>
                  <a:schemeClr val="bg1"/>
                </a:solidFill>
                <a:latin typeface="GungsuhChe" panose="02030609000101010101" pitchFamily="49" charset="-127"/>
                <a:ea typeface="GungsuhChe" panose="02030609000101010101" pitchFamily="49" charset="-127"/>
              </a:rPr>
              <a:t>Initiative</a:t>
            </a:r>
            <a:endParaRPr kumimoji="1" lang="ja-JP" altLang="en-US" sz="5400" b="1" dirty="0">
              <a:solidFill>
                <a:schemeClr val="bg1"/>
              </a:solidFill>
              <a:latin typeface="GungsuhChe" panose="02030609000101010101" pitchFamily="49" charset="-127"/>
              <a:ea typeface="GungsuhChe" panose="02030609000101010101" pitchFamily="49" charset="-127"/>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075" y="1504371"/>
            <a:ext cx="2446380" cy="1442737"/>
          </a:xfrm>
          <a:prstGeom prst="rect">
            <a:avLst/>
          </a:prstGeom>
          <a:solidFill>
            <a:schemeClr val="tx1"/>
          </a:solidFill>
          <a:ln>
            <a:noFill/>
          </a:ln>
        </p:spPr>
      </p:pic>
      <p:sp>
        <p:nvSpPr>
          <p:cNvPr id="5" name="テキスト ボックス 4"/>
          <p:cNvSpPr txBox="1"/>
          <p:nvPr/>
        </p:nvSpPr>
        <p:spPr>
          <a:xfrm>
            <a:off x="4206834" y="1567077"/>
            <a:ext cx="2446380"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サイモンズ財団</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02" y="1695281"/>
            <a:ext cx="2616669" cy="1543164"/>
          </a:xfrm>
          <a:prstGeom prst="rect">
            <a:avLst/>
          </a:prstGeom>
          <a:solidFill>
            <a:schemeClr val="tx1"/>
          </a:solidFill>
          <a:ln>
            <a:noFill/>
          </a:ln>
        </p:spPr>
      </p:pic>
      <p:sp>
        <p:nvSpPr>
          <p:cNvPr id="7" name="テキスト ボックス 6"/>
          <p:cNvSpPr txBox="1"/>
          <p:nvPr/>
        </p:nvSpPr>
        <p:spPr>
          <a:xfrm>
            <a:off x="468269" y="1695281"/>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アレン脳科学研究所</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583" y="3654075"/>
            <a:ext cx="2151495" cy="878421"/>
          </a:xfrm>
          <a:prstGeom prst="rect">
            <a:avLst/>
          </a:prstGeom>
          <a:solidFill>
            <a:schemeClr val="tx1"/>
          </a:solidFill>
          <a:ln>
            <a:noFill/>
          </a:ln>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1382" y="3102917"/>
            <a:ext cx="1606377" cy="1501897"/>
          </a:xfrm>
          <a:prstGeom prst="rect">
            <a:avLst/>
          </a:prstGeom>
          <a:solidFill>
            <a:schemeClr val="tx1"/>
          </a:solidFill>
          <a:ln>
            <a:noFill/>
          </a:ln>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69" y="5633936"/>
            <a:ext cx="3343275" cy="409575"/>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852" y="3441357"/>
            <a:ext cx="2126651" cy="1376068"/>
          </a:xfrm>
          <a:prstGeom prst="rect">
            <a:avLst/>
          </a:prstGeom>
        </p:spPr>
      </p:pic>
      <p:sp>
        <p:nvSpPr>
          <p:cNvPr id="13" name="テキスト ボックス 12"/>
          <p:cNvSpPr txBox="1"/>
          <p:nvPr/>
        </p:nvSpPr>
        <p:spPr>
          <a:xfrm>
            <a:off x="9069602"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国立衛生研究所</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747" y="4817425"/>
            <a:ext cx="1886554" cy="1717838"/>
          </a:xfrm>
          <a:prstGeom prst="rect">
            <a:avLst/>
          </a:prstGeom>
        </p:spPr>
      </p:pic>
      <p:sp>
        <p:nvSpPr>
          <p:cNvPr id="15" name="テキスト ボックス 14"/>
          <p:cNvSpPr txBox="1"/>
          <p:nvPr/>
        </p:nvSpPr>
        <p:spPr>
          <a:xfrm>
            <a:off x="931089" y="5227533"/>
            <a:ext cx="2446380"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KAVLI</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4945" y="5449347"/>
            <a:ext cx="2881607" cy="909981"/>
          </a:xfrm>
          <a:prstGeom prst="rect">
            <a:avLst/>
          </a:prstGeom>
        </p:spPr>
      </p:pic>
      <p:sp>
        <p:nvSpPr>
          <p:cNvPr id="17" name="テキスト ボックス 16"/>
          <p:cNvSpPr txBox="1"/>
          <p:nvPr/>
        </p:nvSpPr>
        <p:spPr>
          <a:xfrm>
            <a:off x="1737624" y="3233275"/>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食品医薬品局</a:t>
            </a:r>
          </a:p>
        </p:txBody>
      </p:sp>
      <p:sp>
        <p:nvSpPr>
          <p:cNvPr id="18" name="テキスト ボックス 17"/>
          <p:cNvSpPr txBox="1"/>
          <p:nvPr/>
        </p:nvSpPr>
        <p:spPr>
          <a:xfrm>
            <a:off x="6406211" y="2737277"/>
            <a:ext cx="1837468"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IARPA</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6960069" y="6394961"/>
            <a:ext cx="4253921" cy="369332"/>
          </a:xfrm>
          <a:prstGeom prst="rect">
            <a:avLst/>
          </a:prstGeom>
        </p:spPr>
        <p:txBody>
          <a:bodyPr wrap="none">
            <a:spAutoFit/>
          </a:bodyPr>
          <a:lstStyle/>
          <a:p>
            <a:r>
              <a:rPr lang="en-US" altLang="ja-JP" dirty="0">
                <a:solidFill>
                  <a:schemeClr val="bg1"/>
                </a:solidFill>
              </a:rPr>
              <a:t> </a:t>
            </a:r>
            <a:r>
              <a:rPr lang="en-US" altLang="ja-JP" dirty="0" err="1">
                <a:solidFill>
                  <a:schemeClr val="bg1"/>
                </a:solidFill>
              </a:rPr>
              <a:t>Janelia</a:t>
            </a:r>
            <a:r>
              <a:rPr lang="en-US" altLang="ja-JP" dirty="0">
                <a:solidFill>
                  <a:schemeClr val="bg1"/>
                </a:solidFill>
              </a:rPr>
              <a:t> / Howard Hughes Medical Institute </a:t>
            </a:r>
          </a:p>
        </p:txBody>
      </p:sp>
      <p:sp>
        <p:nvSpPr>
          <p:cNvPr id="20" name="テキスト ボックス 19"/>
          <p:cNvSpPr txBox="1"/>
          <p:nvPr/>
        </p:nvSpPr>
        <p:spPr>
          <a:xfrm>
            <a:off x="4206834" y="4448093"/>
            <a:ext cx="2446380" cy="369332"/>
          </a:xfrm>
          <a:prstGeom prst="rect">
            <a:avLst/>
          </a:prstGeom>
          <a:noFill/>
        </p:spPr>
        <p:txBody>
          <a:bodyPr wrap="square" rtlCol="0">
            <a:spAutoFit/>
          </a:bodyPr>
          <a:lstStyle/>
          <a:p>
            <a:pPr algn="ctr"/>
            <a:r>
              <a:rPr lang="ja-JP" altLang="en-US" dirty="0">
                <a:solidFill>
                  <a:schemeClr val="bg1"/>
                </a:solidFill>
                <a:latin typeface="游ゴシック" panose="020B0400000000000000" pitchFamily="50" charset="-128"/>
                <a:ea typeface="游ゴシック" panose="020B0400000000000000" pitchFamily="50" charset="-128"/>
              </a:rPr>
              <a:t>国立科学</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21" name="Picture 4" descr="SyNAPSE logo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10879" y="1377886"/>
            <a:ext cx="2095187" cy="13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3946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28189</TotalTime>
  <Words>3561</Words>
  <Application>Microsoft Office PowerPoint</Application>
  <PresentationFormat>ワイド画面</PresentationFormat>
  <Paragraphs>474</Paragraphs>
  <Slides>41</Slides>
  <Notes>2</Notes>
  <HiddenSlides>0</HiddenSlides>
  <MMClips>0</MMClips>
  <ScaleCrop>false</ScaleCrop>
  <HeadingPairs>
    <vt:vector size="6" baseType="variant">
      <vt:variant>
        <vt:lpstr>使用されているフォント</vt:lpstr>
      </vt:variant>
      <vt:variant>
        <vt:i4>36</vt:i4>
      </vt:variant>
      <vt:variant>
        <vt:lpstr>テーマ</vt:lpstr>
      </vt:variant>
      <vt:variant>
        <vt:i4>1</vt:i4>
      </vt:variant>
      <vt:variant>
        <vt:lpstr>スライド タイトル</vt:lpstr>
      </vt:variant>
      <vt:variant>
        <vt:i4>41</vt:i4>
      </vt:variant>
    </vt:vector>
  </HeadingPairs>
  <TitlesOfParts>
    <vt:vector size="78" baseType="lpstr">
      <vt:lpstr>BIZ UDPゴシック</vt:lpstr>
      <vt:lpstr>BIZ UDP明朝 Medium</vt:lpstr>
      <vt:lpstr>BIZ UDゴシック</vt:lpstr>
      <vt:lpstr>BIZ UD明朝 Medium</vt:lpstr>
      <vt:lpstr>GungsuhChe</vt:lpstr>
      <vt:lpstr>Magic R</vt:lpstr>
      <vt:lpstr>Malgun Gothic</vt:lpstr>
      <vt:lpstr>Meiryo UI</vt:lpstr>
      <vt:lpstr>ＭＳ ゴシック</vt:lpstr>
      <vt:lpstr>UD デジタル 教科書体 NK-B</vt:lpstr>
      <vt:lpstr>UD デジタル 教科書体 NK-R</vt:lpstr>
      <vt:lpstr>UD デジタル 教科書体 NK-R</vt:lpstr>
      <vt:lpstr>UD デジタル 教科書体 NP-R</vt:lpstr>
      <vt:lpstr>Yet R</vt:lpstr>
      <vt:lpstr>Yu Gothic UI</vt:lpstr>
      <vt:lpstr>メイリオ</vt:lpstr>
      <vt:lpstr>游ゴシック</vt:lpstr>
      <vt:lpstr>游ゴシック Light</vt:lpstr>
      <vt:lpstr>72 Black</vt:lpstr>
      <vt:lpstr>Abadi Extra Light</vt:lpstr>
      <vt:lpstr>Aharoni</vt:lpstr>
      <vt:lpstr>Amasis MT Pro Black</vt:lpstr>
      <vt:lpstr>Amasis MT Pro Medium</vt:lpstr>
      <vt:lpstr>AngsanaUPC</vt:lpstr>
      <vt:lpstr>Arial</vt:lpstr>
      <vt:lpstr>Arial Rounded MT Bold</vt:lpstr>
      <vt:lpstr>Berlin Sans FB Demi</vt:lpstr>
      <vt:lpstr>Calibri</vt:lpstr>
      <vt:lpstr>Cooper Black</vt:lpstr>
      <vt:lpstr>Gill Sans Ultra Bold</vt:lpstr>
      <vt:lpstr>Lao UI</vt:lpstr>
      <vt:lpstr>Mangal</vt:lpstr>
      <vt:lpstr>Segoe UI</vt:lpstr>
      <vt:lpstr>Tahoma</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各国のイノベーション政策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mＲＮＡ遺伝子治療薬の開発</vt:lpstr>
      <vt:lpstr>薬剤耐性（AMR*）による影響に注意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技術成熟度と基礎研究の定義</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123</cp:revision>
  <dcterms:created xsi:type="dcterms:W3CDTF">2022-08-09T21:58:50Z</dcterms:created>
  <dcterms:modified xsi:type="dcterms:W3CDTF">2022-11-22T02:46:50Z</dcterms:modified>
</cp:coreProperties>
</file>